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702" r:id="rId2"/>
    <p:sldMasterId id="2147483674" r:id="rId3"/>
    <p:sldMasterId id="2147483677" r:id="rId4"/>
  </p:sldMasterIdLst>
  <p:notesMasterIdLst>
    <p:notesMasterId r:id="rId36"/>
  </p:notesMasterIdLst>
  <p:handoutMasterIdLst>
    <p:handoutMasterId r:id="rId37"/>
  </p:handoutMasterIdLst>
  <p:sldIdLst>
    <p:sldId id="2961" r:id="rId5"/>
    <p:sldId id="2816" r:id="rId6"/>
    <p:sldId id="2937" r:id="rId7"/>
    <p:sldId id="2860" r:id="rId8"/>
    <p:sldId id="2871" r:id="rId9"/>
    <p:sldId id="2813" r:id="rId10"/>
    <p:sldId id="2861" r:id="rId11"/>
    <p:sldId id="2956" r:id="rId12"/>
    <p:sldId id="3051" r:id="rId13"/>
    <p:sldId id="2925" r:id="rId14"/>
    <p:sldId id="3062" r:id="rId15"/>
    <p:sldId id="3066" r:id="rId16"/>
    <p:sldId id="3064" r:id="rId17"/>
    <p:sldId id="3067" r:id="rId18"/>
    <p:sldId id="2970" r:id="rId19"/>
    <p:sldId id="2971" r:id="rId20"/>
    <p:sldId id="3070" r:id="rId21"/>
    <p:sldId id="3069" r:id="rId22"/>
    <p:sldId id="3065" r:id="rId23"/>
    <p:sldId id="2969" r:id="rId24"/>
    <p:sldId id="3052" r:id="rId25"/>
    <p:sldId id="3061" r:id="rId26"/>
    <p:sldId id="3053" r:id="rId27"/>
    <p:sldId id="3054" r:id="rId28"/>
    <p:sldId id="3055" r:id="rId29"/>
    <p:sldId id="3056" r:id="rId30"/>
    <p:sldId id="3057" r:id="rId31"/>
    <p:sldId id="3058" r:id="rId32"/>
    <p:sldId id="3059" r:id="rId33"/>
    <p:sldId id="3060" r:id="rId34"/>
    <p:sldId id="3072" r:id="rId35"/>
  </p:sldIdLst>
  <p:sldSz cx="18288000" cy="10287000"/>
  <p:notesSz cx="6799263" cy="9929813"/>
  <p:defaultTextStyle>
    <a:defPPr>
      <a:defRPr lang="uk-UA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6699"/>
    <a:srgbClr val="5B5B65"/>
    <a:srgbClr val="FF7C80"/>
    <a:srgbClr val="FFCC99"/>
    <a:srgbClr val="CCFFCC"/>
    <a:srgbClr val="FFCC66"/>
    <a:srgbClr val="FFD583"/>
    <a:srgbClr val="00CC99"/>
    <a:srgbClr val="00CC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0" autoAdjust="0"/>
    <p:restoredTop sz="69324" autoAdjust="0"/>
  </p:normalViewPr>
  <p:slideViewPr>
    <p:cSldViewPr>
      <p:cViewPr varScale="1">
        <p:scale>
          <a:sx n="29" d="100"/>
          <a:sy n="29" d="100"/>
        </p:scale>
        <p:origin x="1484" y="36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-2578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610"/>
    </p:cViewPr>
  </p:sorterViewPr>
  <p:notesViewPr>
    <p:cSldViewPr>
      <p:cViewPr varScale="1">
        <p:scale>
          <a:sx n="111" d="100"/>
          <a:sy n="111" d="100"/>
        </p:scale>
        <p:origin x="5184" y="1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F542AAE-3988-42E5-9BFB-4E54814CC7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4B0642D-D5F9-498D-B77E-F2777724D30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375D69-905A-43C7-A715-EA8210721DE2}" type="datetimeFigureOut">
              <a:rPr lang="it-IT" smtClean="0"/>
              <a:t>24/05/2023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AE9A8F3-F84E-42E0-BBE8-77ABB34D7F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4194AB2-5005-4A4C-A8F4-049ABC1901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F3F50-E18B-4E6E-A21B-AD06E89B52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1740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27185-10FB-4A57-B3F0-45136A811A24}" type="datetimeFigureOut">
              <a:rPr lang="uk-UA" smtClean="0"/>
              <a:t>24.05.2023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C3A12-1E0F-412B-B376-8089A55D946C}" type="slidenum">
              <a:rPr lang="uk-UA" smtClean="0"/>
              <a:t>‹N›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721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diagrams.net/#G1wuDUOgDOmqvetOsv9Zv0z5BR-YQlCvfz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i="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6017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2988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4244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5505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4971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6458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0" name="Google Shape;610;p6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6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4" name="Google Shape;644;p7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7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25468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19975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dirty="0">
                <a:solidFill>
                  <a:schemeClr val="hlink"/>
                </a:solidFill>
                <a:hlinkClick r:id="rId3"/>
              </a:rPr>
              <a:t>https://app.diagrams.net/#G1wuDUOgDOmqvetOsv9Zv0z5BR-YQlCvfz</a:t>
            </a:r>
            <a:endParaRPr lang="en-US" sz="12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0270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46616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0" name="Google Shape;550;p4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4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7430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21224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0" name="Google Shape;490;p3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Diminuire la carne, aumentare la verdura</a:t>
            </a:r>
            <a:endParaRPr/>
          </a:p>
        </p:txBody>
      </p:sp>
      <p:sp>
        <p:nvSpPr>
          <p:cNvPr id="491" name="Google Shape;491;p3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44244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0" name="Google Shape;550;p4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4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2231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5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86413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0" name="Google Shape;610;p6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6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14792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4" name="Google Shape;644;p7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7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07758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4" name="Google Shape;684;p8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8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25832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9" name="Google Shape;729;p9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9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1743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77766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6" name="Google Shape;756;p10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10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16725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31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45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8380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9767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5653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8682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5727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2562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03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053328" y="2633472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9784080" y="2633472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pic>
        <p:nvPicPr>
          <p:cNvPr id="12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F09F883-EF6E-449D-8EC6-CBE673EAF2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3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300984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7918704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2527280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pic>
        <p:nvPicPr>
          <p:cNvPr id="13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BF4564E-9172-4C4A-B130-C5E73E557C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80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337560" y="2935224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3337560" y="5980176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9811512" y="2935224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9811512" y="5981700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pic>
        <p:nvPicPr>
          <p:cNvPr id="14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284FF94-01F3-4750-A8F3-AC2D555B99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5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2860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2860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2860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1148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1148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9436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59436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59436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pic>
        <p:nvPicPr>
          <p:cNvPr id="18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677F050-53C1-4675-9261-40D5CC6916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3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565" y="0"/>
            <a:ext cx="120396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CF81B10-16F4-4279-AA1B-7D0A278428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4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25B6EEA-B5EC-458A-9BE3-D9E77ECCA6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5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4400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531B08C-7B9E-433E-832E-E0185DABAB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3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273552" y="2779776"/>
            <a:ext cx="1444752" cy="144475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3780008" y="5779008"/>
            <a:ext cx="1444752" cy="144475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pic>
        <p:nvPicPr>
          <p:cNvPr id="10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AF5FD5E-33AD-44AA-81FC-648B9E33D8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3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772400" y="2093976"/>
            <a:ext cx="2743200" cy="27432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0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03FF3E2-2E85-4F8A-8F79-FCC5B633DD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1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499616" y="3346704"/>
            <a:ext cx="3593592" cy="3593592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pic>
        <p:nvPicPr>
          <p:cNvPr id="10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494B99A-FDA5-4F3B-A4A4-0BF73D790B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8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FE27453-DD88-4E04-A3EF-E6A5A6AB9E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85919"/>
            <a:ext cx="2171883" cy="110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2400300"/>
            <a:ext cx="18288000" cy="548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pic>
        <p:nvPicPr>
          <p:cNvPr id="10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269684F-48F5-4131-A9CD-13ECD951F8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144000" y="2400300"/>
            <a:ext cx="9144000" cy="548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pic>
        <p:nvPicPr>
          <p:cNvPr id="10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7AC9ECD-8939-4B6C-B653-9DD8036B2B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2400300"/>
            <a:ext cx="9144000" cy="548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pic>
        <p:nvPicPr>
          <p:cNvPr id="10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52E2B8D-73BD-42F5-B909-407F805CFB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4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MG-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4400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pic>
        <p:nvPicPr>
          <p:cNvPr id="8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616D7A2-882B-4A7C-B0DA-8315C3387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5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98869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7"/>
          <p:cNvSpPr>
            <a:spLocks noGrp="1"/>
          </p:cNvSpPr>
          <p:nvPr>
            <p:ph type="title" hasCustomPrompt="1"/>
          </p:nvPr>
        </p:nvSpPr>
        <p:spPr>
          <a:xfrm>
            <a:off x="100584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pic>
        <p:nvPicPr>
          <p:cNvPr id="8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886950" y="941070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7D26E1E-157F-43F3-A6EE-9514566DE2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9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06040" y="3255264"/>
            <a:ext cx="2542032" cy="452628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pic>
        <p:nvPicPr>
          <p:cNvPr id="10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E018A08-DEFC-4686-A176-6CB369A299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5138928" y="3648456"/>
            <a:ext cx="2075688" cy="375818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563624" y="3648456"/>
            <a:ext cx="2075688" cy="375818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163824" y="3355848"/>
            <a:ext cx="2423160" cy="4315968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pic>
        <p:nvPicPr>
          <p:cNvPr id="11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10FBDF4-0BD4-4D83-8175-BC80F4A806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7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06040" y="2999232"/>
            <a:ext cx="3730752" cy="498348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pic>
        <p:nvPicPr>
          <p:cNvPr id="10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09F2CE2-E81B-490B-86D0-9F4637FCC1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2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51760" y="2990088"/>
            <a:ext cx="6400800" cy="394106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pic>
        <p:nvPicPr>
          <p:cNvPr id="10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AFEC9D8-B850-4252-965B-EA7A95E967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7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438144" y="3054096"/>
            <a:ext cx="5276088" cy="325526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pic>
        <p:nvPicPr>
          <p:cNvPr id="10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CD28ADA-8A9A-4388-BC60-600812F2D4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7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pic>
        <p:nvPicPr>
          <p:cNvPr id="6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FD0AF3E-29F5-44F5-9C49-915F3A3B0F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4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121408" y="2953512"/>
            <a:ext cx="6519672" cy="3730752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pic>
        <p:nvPicPr>
          <p:cNvPr id="10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65E3293-FD21-4D13-A88E-8F4E1D1F72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7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002536" y="2788920"/>
            <a:ext cx="7178040" cy="4105656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pic>
        <p:nvPicPr>
          <p:cNvPr id="10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637256A-6816-459E-A8CB-237A0DF2FC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3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61888" y="2441448"/>
            <a:ext cx="5705856" cy="32461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657600" y="5753100"/>
            <a:ext cx="685800" cy="121615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uk-UA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690872" y="4754880"/>
            <a:ext cx="1645920" cy="217627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uk-UA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1055096" y="4334256"/>
            <a:ext cx="3886200" cy="240487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uk-UA"/>
          </a:p>
        </p:txBody>
      </p:sp>
      <p:pic>
        <p:nvPicPr>
          <p:cNvPr id="14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7D9CD3D2-18B1-4D54-8725-F8128F2855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7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807208" y="3200400"/>
            <a:ext cx="3886200" cy="3886200"/>
          </a:xfrm>
          <a:prstGeom prst="rect">
            <a:avLst/>
          </a:prstGeom>
          <a:effectLst>
            <a:outerShdw blurRad="292100" dist="38100" dir="5400000" algn="t" rotWithShape="0">
              <a:schemeClr val="accent1">
                <a:alpha val="67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pic>
        <p:nvPicPr>
          <p:cNvPr id="10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173CE1E-6834-45C6-869D-CB4DA8C58F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9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929384" y="3218688"/>
            <a:ext cx="2423160" cy="4315968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pic>
        <p:nvPicPr>
          <p:cNvPr id="12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1CBBFDC-D8F0-47AC-BB23-B59602364A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5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901952" y="3584448"/>
            <a:ext cx="2194560" cy="3886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468112" y="3584448"/>
            <a:ext cx="2194560" cy="3886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520440" y="3264408"/>
            <a:ext cx="2542032" cy="452628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pic>
        <p:nvPicPr>
          <p:cNvPr id="13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7723E40-948B-4B7B-8427-A554961ADA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8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24328" y="2990088"/>
            <a:ext cx="3730752" cy="498348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pic>
        <p:nvPicPr>
          <p:cNvPr id="11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B8B7545-23FA-4C63-873C-9766FB3C40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05500" y="2628900"/>
            <a:ext cx="6477000" cy="39624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pic>
        <p:nvPicPr>
          <p:cNvPr id="11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DD1A58B-9A8A-431F-8938-E29D2C9AB4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6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55064" y="2788920"/>
            <a:ext cx="6967728" cy="398678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pic>
        <p:nvPicPr>
          <p:cNvPr id="11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A8BC1FA-F8FA-4616-A94C-4DD675224A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9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846320" y="3200400"/>
            <a:ext cx="8622792" cy="484632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pic>
        <p:nvPicPr>
          <p:cNvPr id="11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D176388-7912-4379-A05F-C2FCF53FD8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5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1435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0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335C873-FBA4-4B67-ACCB-58E1F8513A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2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87552" y="2478024"/>
            <a:ext cx="9052560" cy="5998464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0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14C538A-4FC4-4265-AFF2-33B5FED4C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4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371600" y="2400300"/>
            <a:ext cx="7315200" cy="54864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601200" y="2400300"/>
            <a:ext cx="7315200" cy="54864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pic>
        <p:nvPicPr>
          <p:cNvPr id="12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CC17B75-48F0-4D49-859C-3BC7FCCE0D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4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57300" y="2752623"/>
            <a:ext cx="5029200" cy="27432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001500" y="2752623"/>
            <a:ext cx="5029200" cy="27432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629400" y="2752623"/>
            <a:ext cx="5029200" cy="27432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pic>
        <p:nvPicPr>
          <p:cNvPr id="13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7E3FEC0-8D68-4A4A-B269-7FE0B29B8B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57300" y="2400300"/>
            <a:ext cx="5029200" cy="50292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001500" y="2400300"/>
            <a:ext cx="5029200" cy="50292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629400" y="2400300"/>
            <a:ext cx="5029200" cy="50292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pic>
        <p:nvPicPr>
          <p:cNvPr id="11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A013E32-257F-4659-9679-DC2ECA3C4E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9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2860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2860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2860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1148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1148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9436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59436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59436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41148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E58FBE90-A88F-4518-9D66-2FE3A8155A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0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6576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6576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3152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3152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9728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09728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46304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46304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pic>
        <p:nvPicPr>
          <p:cNvPr id="18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9D2D818B-AAA7-41E5-BA24-5B6C758376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2400300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72000" y="2400300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5148072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72000" y="5148072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pic>
        <p:nvPicPr>
          <p:cNvPr id="12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5435789-C4E0-480B-A8C6-C9BA718FBB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51435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2000" y="24003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144000" y="51435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3716000" y="24003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pic>
        <p:nvPicPr>
          <p:cNvPr id="14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7F7B9A86-B227-4AE2-BC62-FBEA88416A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7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303338" y="3257550"/>
            <a:ext cx="5715000" cy="3833813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0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5C34134-5B91-43B4-8615-F5F8179A01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7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0" y="2400300"/>
            <a:ext cx="18288000" cy="54864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pic>
        <p:nvPicPr>
          <p:cNvPr id="11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D2F037A-2A99-4EC0-BBB3-281FAA2AFF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OT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143500"/>
            <a:ext cx="18288000" cy="51435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page</a:t>
            </a:r>
          </a:p>
          <a:p>
            <a:r>
              <a:rPr lang="en-US"/>
              <a:t>0</a:t>
            </a:r>
            <a:fld id="{37D409AB-2201-4E18-8A34-C31753AD9B06}" type="slidenum">
              <a:rPr smtClean="0"/>
              <a:pPr/>
              <a:t>‹N›</a:t>
            </a:fld>
            <a:endParaRPr/>
          </a:p>
        </p:txBody>
      </p:sp>
      <p:pic>
        <p:nvPicPr>
          <p:cNvPr id="10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A04EFD3-7E27-41BC-A9C2-18B6710EC2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3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43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532888" y="2587752"/>
            <a:ext cx="2706624" cy="2706624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pic>
        <p:nvPicPr>
          <p:cNvPr id="10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3106581-0382-44DA-9F0C-D8DE3F2997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9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502152" y="2587752"/>
            <a:ext cx="2706624" cy="2706624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pic>
        <p:nvPicPr>
          <p:cNvPr id="10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BD3364B-C0BE-4F77-B0A8-51461C5D65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2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87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93" r:id="rId3"/>
    <p:sldLayoutId id="2147483680" r:id="rId4"/>
    <p:sldLayoutId id="2147483697" r:id="rId5"/>
    <p:sldLayoutId id="2147483698" r:id="rId6"/>
    <p:sldLayoutId id="2147483734" r:id="rId7"/>
  </p:sldLayoutIdLst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F05AFE3-C96F-4D11-AF8A-0C85355686C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3345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0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676" r:id="rId6"/>
  </p:sldLayoutIdLst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9B8281B-305F-431A-9734-5CA37688F65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3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732" r:id="rId2"/>
    <p:sldLayoutId id="2147483731" r:id="rId3"/>
    <p:sldLayoutId id="2147483701" r:id="rId4"/>
    <p:sldLayoutId id="2147483700" r:id="rId5"/>
    <p:sldLayoutId id="2147483699" r:id="rId6"/>
    <p:sldLayoutId id="2147483668" r:id="rId7"/>
    <p:sldLayoutId id="2147483670" r:id="rId8"/>
    <p:sldLayoutId id="2147483671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E9531A0-BA16-432E-98A8-CF15FDC05C34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58300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7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6" r:id="rId8"/>
    <p:sldLayoutId id="2147483727" r:id="rId9"/>
    <p:sldLayoutId id="2147483721" r:id="rId10"/>
    <p:sldLayoutId id="2147483722" r:id="rId11"/>
    <p:sldLayoutId id="2147483723" r:id="rId12"/>
    <p:sldLayoutId id="2147483679" r:id="rId13"/>
    <p:sldLayoutId id="2147483724" r:id="rId14"/>
    <p:sldLayoutId id="2147483689" r:id="rId15"/>
    <p:sldLayoutId id="2147483682" r:id="rId16"/>
    <p:sldLayoutId id="2147483683" r:id="rId17"/>
    <p:sldLayoutId id="2147483685" r:id="rId18"/>
    <p:sldLayoutId id="2147483686" r:id="rId19"/>
    <p:sldLayoutId id="2147483688" r:id="rId20"/>
    <p:sldLayoutId id="2147483687" r:id="rId21"/>
    <p:sldLayoutId id="2147483684" r:id="rId22"/>
    <p:sldLayoutId id="2147483667" r:id="rId23"/>
    <p:sldLayoutId id="2147483733" r:id="rId24"/>
  </p:sldLayoutIdLst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QGpfPxGo4IU&amp;t=12s" TargetMode="External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8.jpeg"/><Relationship Id="rId5" Type="http://schemas.openxmlformats.org/officeDocument/2006/relationships/image" Target="../media/image33.jpeg"/><Relationship Id="rId10" Type="http://schemas.openxmlformats.org/officeDocument/2006/relationships/image" Target="../media/image37.jpeg"/><Relationship Id="rId4" Type="http://schemas.openxmlformats.org/officeDocument/2006/relationships/image" Target="../media/image32.png"/><Relationship Id="rId9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3.jpe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6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74.png"/><Relationship Id="rId5" Type="http://schemas.openxmlformats.org/officeDocument/2006/relationships/image" Target="../media/image66.png"/><Relationship Id="rId10" Type="http://schemas.openxmlformats.org/officeDocument/2006/relationships/image" Target="../media/image73.png"/><Relationship Id="rId4" Type="http://schemas.openxmlformats.org/officeDocument/2006/relationships/image" Target="../media/image65.png"/><Relationship Id="rId9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82.png"/><Relationship Id="rId18" Type="http://schemas.openxmlformats.org/officeDocument/2006/relationships/image" Target="../media/image32.png"/><Relationship Id="rId3" Type="http://schemas.openxmlformats.org/officeDocument/2006/relationships/image" Target="../media/image64.png"/><Relationship Id="rId7" Type="http://schemas.openxmlformats.org/officeDocument/2006/relationships/image" Target="../media/image77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80.png"/><Relationship Id="rId5" Type="http://schemas.openxmlformats.org/officeDocument/2006/relationships/image" Target="../media/image66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65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66.png"/><Relationship Id="rId10" Type="http://schemas.openxmlformats.org/officeDocument/2006/relationships/image" Target="../media/image32.png"/><Relationship Id="rId4" Type="http://schemas.openxmlformats.org/officeDocument/2006/relationships/image" Target="../media/image65.png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31.png"/><Relationship Id="rId3" Type="http://schemas.openxmlformats.org/officeDocument/2006/relationships/image" Target="../media/image64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93.png"/><Relationship Id="rId5" Type="http://schemas.openxmlformats.org/officeDocument/2006/relationships/image" Target="../media/image66.png"/><Relationship Id="rId15" Type="http://schemas.openxmlformats.org/officeDocument/2006/relationships/image" Target="../media/image95.png"/><Relationship Id="rId10" Type="http://schemas.openxmlformats.org/officeDocument/2006/relationships/image" Target="../media/image92.png"/><Relationship Id="rId4" Type="http://schemas.openxmlformats.org/officeDocument/2006/relationships/image" Target="../media/image65.png"/><Relationship Id="rId9" Type="http://schemas.openxmlformats.org/officeDocument/2006/relationships/image" Target="../media/image91.png"/><Relationship Id="rId1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00.png"/><Relationship Id="rId5" Type="http://schemas.openxmlformats.org/officeDocument/2006/relationships/image" Target="../media/image66.png"/><Relationship Id="rId10" Type="http://schemas.openxmlformats.org/officeDocument/2006/relationships/image" Target="../media/image99.png"/><Relationship Id="rId4" Type="http://schemas.openxmlformats.org/officeDocument/2006/relationships/image" Target="../media/image65.png"/><Relationship Id="rId9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96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03.png"/><Relationship Id="rId5" Type="http://schemas.openxmlformats.org/officeDocument/2006/relationships/image" Target="../media/image66.png"/><Relationship Id="rId10" Type="http://schemas.openxmlformats.org/officeDocument/2006/relationships/image" Target="../media/image102.png"/><Relationship Id="rId4" Type="http://schemas.openxmlformats.org/officeDocument/2006/relationships/image" Target="../media/image65.png"/><Relationship Id="rId9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582DC419-8D79-45DD-B1DE-C9D29FDB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62719"/>
            <a:ext cx="14859000" cy="715581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  <a:latin typeface="Roboto Condensed" panose="02000000000000000000"/>
              </a:rPr>
              <a:t>Perchè</a:t>
            </a:r>
            <a:r>
              <a:rPr lang="en-US" dirty="0">
                <a:solidFill>
                  <a:schemeClr val="accent1"/>
                </a:solidFill>
                <a:latin typeface="Roboto Condensed" panose="02000000000000000000"/>
              </a:rPr>
              <a:t> le </a:t>
            </a:r>
            <a:r>
              <a:rPr lang="en-US" dirty="0" err="1">
                <a:solidFill>
                  <a:schemeClr val="accent1"/>
                </a:solidFill>
                <a:latin typeface="Roboto Condensed" panose="02000000000000000000"/>
              </a:rPr>
              <a:t>DTx</a:t>
            </a:r>
            <a:r>
              <a:rPr lang="en-US" dirty="0">
                <a:solidFill>
                  <a:schemeClr val="accent1"/>
                </a:solidFill>
                <a:latin typeface="Roboto Condensed" panose="0200000000000000000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Roboto Condensed" panose="02000000000000000000"/>
              </a:rPr>
              <a:t>nella</a:t>
            </a:r>
            <a:r>
              <a:rPr lang="en-US" dirty="0">
                <a:solidFill>
                  <a:schemeClr val="accent1"/>
                </a:solidFill>
                <a:latin typeface="Roboto Condensed" panose="02000000000000000000"/>
              </a:rPr>
              <a:t> salute </a:t>
            </a:r>
            <a:r>
              <a:rPr lang="en-US" dirty="0" err="1">
                <a:solidFill>
                  <a:schemeClr val="accent1"/>
                </a:solidFill>
                <a:latin typeface="Roboto Condensed" panose="02000000000000000000"/>
              </a:rPr>
              <a:t>mentale</a:t>
            </a:r>
            <a:endParaRPr lang="en-US" i="1" dirty="0">
              <a:solidFill>
                <a:schemeClr val="tx1"/>
              </a:solidFill>
              <a:latin typeface="Roboto Condensed" panose="02000000000000000000"/>
            </a:endParaRPr>
          </a:p>
        </p:txBody>
      </p:sp>
      <p:sp>
        <p:nvSpPr>
          <p:cNvPr id="10" name="Slide Number Placeholder 24"/>
          <p:cNvSpPr>
            <a:spLocks noGrp="1"/>
          </p:cNvSpPr>
          <p:nvPr>
            <p:ph type="sldNum" sz="quarter" idx="10"/>
          </p:nvPr>
        </p:nvSpPr>
        <p:spPr>
          <a:xfrm>
            <a:off x="16916400" y="9049507"/>
            <a:ext cx="1142994" cy="954107"/>
          </a:xfrm>
        </p:spPr>
        <p:txBody>
          <a:bodyPr/>
          <a:lstStyle/>
          <a:p>
            <a:pPr algn="l"/>
            <a:r>
              <a:rPr lang="en-US" dirty="0"/>
              <a:t>page</a:t>
            </a:r>
          </a:p>
          <a:p>
            <a:pPr algn="l"/>
            <a:r>
              <a:rPr lang="en-US" dirty="0"/>
              <a:t>0</a:t>
            </a:r>
            <a:fld id="{37D409AB-2201-4E18-8A34-C31753AD9B06}" type="slidenum">
              <a:rPr smtClean="0"/>
              <a:pPr algn="l"/>
              <a:t>1</a:t>
            </a:fld>
            <a:endParaRPr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BD22DF-A6E3-486A-B979-B5FA620DE38C}"/>
              </a:ext>
            </a:extLst>
          </p:cNvPr>
          <p:cNvSpPr/>
          <p:nvPr/>
        </p:nvSpPr>
        <p:spPr>
          <a:xfrm>
            <a:off x="7810500" y="5932466"/>
            <a:ext cx="7239000" cy="279384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400" i="1" dirty="0">
                <a:solidFill>
                  <a:schemeClr val="tx2"/>
                </a:solidFill>
                <a:latin typeface="+mj-lt"/>
              </a:rPr>
              <a:t>In many settings, </a:t>
            </a:r>
            <a:r>
              <a:rPr lang="en-US" sz="2400" b="1" i="1" dirty="0">
                <a:solidFill>
                  <a:schemeClr val="accent1"/>
                </a:solidFill>
                <a:latin typeface="+mj-lt"/>
              </a:rPr>
              <a:t>digital technologies offer promising tools</a:t>
            </a:r>
            <a:r>
              <a:rPr lang="en-US" sz="2400" i="1" dirty="0">
                <a:solidFill>
                  <a:schemeClr val="tx2"/>
                </a:solidFill>
                <a:latin typeface="+mj-lt"/>
              </a:rPr>
              <a:t>, and can strengthen mental health systems by providing ways to inform and educate the public, train and support health care workers, deliver remote care, and enable self-help.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DB47A84-670F-4F27-9145-F632A187F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095500"/>
            <a:ext cx="5100638" cy="71720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B01C3104-1A17-47CB-910E-86596BD92B3B}"/>
              </a:ext>
            </a:extLst>
          </p:cNvPr>
          <p:cNvGrpSpPr/>
          <p:nvPr/>
        </p:nvGrpSpPr>
        <p:grpSpPr>
          <a:xfrm>
            <a:off x="5257800" y="2552700"/>
            <a:ext cx="6172200" cy="2657475"/>
            <a:chOff x="5257800" y="2552700"/>
            <a:chExt cx="6172200" cy="2657475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583EE46D-3089-44B3-9B7C-3E09F58CD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57800" y="2552700"/>
              <a:ext cx="5895975" cy="265747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4" name="Ovale 3">
              <a:extLst>
                <a:ext uri="{FF2B5EF4-FFF2-40B4-BE49-F238E27FC236}">
                  <a16:creationId xmlns:a16="http://schemas.microsoft.com/office/drawing/2014/main" id="{7AC5F166-69E7-4C92-9C58-55F97CE11731}"/>
                </a:ext>
              </a:extLst>
            </p:cNvPr>
            <p:cNvSpPr/>
            <p:nvPr/>
          </p:nvSpPr>
          <p:spPr>
            <a:xfrm>
              <a:off x="5257800" y="3695700"/>
              <a:ext cx="6172200" cy="65883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 sz="28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155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4420225"/>
            <a:ext cx="9906000" cy="268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>
                <a:solidFill>
                  <a:schemeClr val="accent1"/>
                </a:solidFill>
              </a:rPr>
              <a:t>Self-Help+</a:t>
            </a:r>
          </a:p>
          <a:p>
            <a:pPr algn="r"/>
            <a:endParaRPr lang="en-US" sz="4400" b="1" dirty="0">
              <a:solidFill>
                <a:schemeClr val="accent1"/>
              </a:solidFill>
            </a:endParaRPr>
          </a:p>
          <a:p>
            <a:pPr lvl="0" algn="r">
              <a:lnSpc>
                <a:spcPct val="90000"/>
              </a:lnSpc>
              <a:buClr>
                <a:schemeClr val="dk1"/>
              </a:buClr>
              <a:buSzPts val="358"/>
            </a:pPr>
            <a:r>
              <a:rPr lang="en-US" sz="3600" b="1" dirty="0">
                <a:solidFill>
                  <a:schemeClr val="accent1"/>
                </a:solidFill>
                <a:sym typeface="Montserrat"/>
              </a:rPr>
              <a:t>A GROUP-BASED STRESS MANAGEMENT COURSE FOR ADULTS</a:t>
            </a:r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</p:spPr>
        <p:txBody>
          <a:bodyPr/>
          <a:lstStyle/>
          <a:p>
            <a:pPr algn="l"/>
            <a:r>
              <a:rPr lang="en-US" dirty="0"/>
              <a:t>page</a:t>
            </a:r>
          </a:p>
          <a:p>
            <a:pPr algn="l"/>
            <a:r>
              <a:rPr lang="en-US" dirty="0"/>
              <a:t>0</a:t>
            </a:r>
            <a:fld id="{37D409AB-2201-4E18-8A34-C31753AD9B06}" type="slidenum">
              <a:rPr smtClean="0"/>
              <a:pPr algn="l"/>
              <a:t>10</a:t>
            </a:fld>
            <a:endParaRPr dirty="0"/>
          </a:p>
        </p:txBody>
      </p:sp>
      <p:pic>
        <p:nvPicPr>
          <p:cNvPr id="4" name="Google Shape;65;p14">
            <a:extLst>
              <a:ext uri="{FF2B5EF4-FFF2-40B4-BE49-F238E27FC236}">
                <a16:creationId xmlns:a16="http://schemas.microsoft.com/office/drawing/2014/main" id="{14E26908-77D1-42D8-8812-4277D5D2066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7998" t="11925" r="38554" b="4623"/>
          <a:stretch/>
        </p:blipFill>
        <p:spPr>
          <a:xfrm>
            <a:off x="11963400" y="1828135"/>
            <a:ext cx="4724400" cy="663073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808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AE3513-7200-4ABA-BC59-D73927134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715581"/>
          </a:xfrm>
        </p:spPr>
        <p:txBody>
          <a:bodyPr/>
          <a:lstStyle/>
          <a:p>
            <a:r>
              <a:rPr lang="it-IT" dirty="0">
                <a:solidFill>
                  <a:schemeClr val="accent5"/>
                </a:solidFill>
              </a:rPr>
              <a:t>Contesto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85F3C77-E6B8-4A04-893E-222C4D03C7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11</a:t>
            </a:fld>
            <a:endParaRPr/>
          </a:p>
        </p:txBody>
      </p:sp>
      <p:sp>
        <p:nvSpPr>
          <p:cNvPr id="5" name="TextBox 27">
            <a:extLst>
              <a:ext uri="{FF2B5EF4-FFF2-40B4-BE49-F238E27FC236}">
                <a16:creationId xmlns:a16="http://schemas.microsoft.com/office/drawing/2014/main" id="{AE8A7432-7947-48F9-8DF8-D2E0FDB43588}"/>
              </a:ext>
            </a:extLst>
          </p:cNvPr>
          <p:cNvSpPr txBox="1"/>
          <p:nvPr/>
        </p:nvSpPr>
        <p:spPr>
          <a:xfrm>
            <a:off x="898358" y="2348846"/>
            <a:ext cx="16002000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dirty="0">
                <a:solidFill>
                  <a:srgbClr val="5B5B65"/>
                </a:solidFill>
              </a:rPr>
              <a:t>Intervento validato da </a:t>
            </a:r>
            <a:r>
              <a:rPr lang="it-IT" sz="2800" b="1" dirty="0">
                <a:solidFill>
                  <a:srgbClr val="5B5B65"/>
                </a:solidFill>
              </a:rPr>
              <a:t>WHO</a:t>
            </a:r>
            <a:r>
              <a:rPr lang="it-IT" sz="2800" dirty="0">
                <a:solidFill>
                  <a:srgbClr val="5B5B65"/>
                </a:solidFill>
              </a:rPr>
              <a:t> per il supporto al benessere psicologico e la gestione dello stress</a:t>
            </a:r>
          </a:p>
          <a:p>
            <a:pPr>
              <a:lnSpc>
                <a:spcPct val="150000"/>
              </a:lnSpc>
            </a:pPr>
            <a:endParaRPr lang="it-IT" sz="2800" dirty="0">
              <a:solidFill>
                <a:srgbClr val="5B5B65"/>
              </a:solidFill>
            </a:endParaRPr>
          </a:p>
          <a:p>
            <a:pPr>
              <a:lnSpc>
                <a:spcPct val="150000"/>
              </a:lnSpc>
            </a:pPr>
            <a:r>
              <a:rPr lang="it-IT" sz="2800" dirty="0">
                <a:solidFill>
                  <a:srgbClr val="5B5B65"/>
                </a:solidFill>
              </a:rPr>
              <a:t>Intervento “</a:t>
            </a:r>
            <a:r>
              <a:rPr lang="it-IT" sz="2800" b="1" dirty="0">
                <a:solidFill>
                  <a:srgbClr val="5B5B65"/>
                </a:solidFill>
              </a:rPr>
              <a:t>a bassa intensità</a:t>
            </a:r>
            <a:r>
              <a:rPr lang="it-IT" sz="2800" dirty="0">
                <a:solidFill>
                  <a:srgbClr val="5B5B65"/>
                </a:solidFill>
              </a:rPr>
              <a:t>” (low-</a:t>
            </a:r>
            <a:r>
              <a:rPr lang="it-IT" sz="2800" dirty="0" err="1">
                <a:solidFill>
                  <a:srgbClr val="5B5B65"/>
                </a:solidFill>
              </a:rPr>
              <a:t>intensity</a:t>
            </a:r>
            <a:r>
              <a:rPr lang="it-IT" sz="2800" dirty="0">
                <a:solidFill>
                  <a:srgbClr val="5B5B65"/>
                </a:solidFill>
              </a:rPr>
              <a:t> </a:t>
            </a:r>
            <a:r>
              <a:rPr lang="it-IT" sz="2800" dirty="0" err="1">
                <a:solidFill>
                  <a:srgbClr val="5B5B65"/>
                </a:solidFill>
              </a:rPr>
              <a:t>psychological</a:t>
            </a:r>
            <a:r>
              <a:rPr lang="it-IT" sz="2800" dirty="0">
                <a:solidFill>
                  <a:srgbClr val="5B5B65"/>
                </a:solidFill>
              </a:rPr>
              <a:t> </a:t>
            </a:r>
            <a:r>
              <a:rPr lang="it-IT" sz="2800" dirty="0" err="1">
                <a:solidFill>
                  <a:srgbClr val="5B5B65"/>
                </a:solidFill>
              </a:rPr>
              <a:t>interventions</a:t>
            </a:r>
            <a:r>
              <a:rPr lang="it-IT" sz="2800" dirty="0">
                <a:solidFill>
                  <a:srgbClr val="5B5B65"/>
                </a:solidFill>
              </a:rPr>
              <a:t> – WHO, 2020)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solidFill>
                  <a:srgbClr val="5B5B65"/>
                </a:solidFill>
              </a:rPr>
              <a:t>- Minime necessità di formazione per lo staff (anche non sanitario)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solidFill>
                  <a:srgbClr val="5B5B65"/>
                </a:solidFill>
              </a:rPr>
              <a:t>- Flessibilità di target e di contesto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2483F14-F394-48DB-835E-C4CBA00CBDD4}"/>
              </a:ext>
            </a:extLst>
          </p:cNvPr>
          <p:cNvSpPr/>
          <p:nvPr/>
        </p:nvSpPr>
        <p:spPr>
          <a:xfrm>
            <a:off x="876300" y="6048211"/>
            <a:ext cx="16040100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sz="2800" dirty="0">
                <a:solidFill>
                  <a:srgbClr val="5B5B65"/>
                </a:solidFill>
              </a:rPr>
              <a:t>Trial </a:t>
            </a:r>
            <a:r>
              <a:rPr lang="en-US" sz="2800" dirty="0" err="1">
                <a:solidFill>
                  <a:srgbClr val="5B5B65"/>
                </a:solidFill>
              </a:rPr>
              <a:t>internazionali</a:t>
            </a:r>
            <a:endParaRPr lang="en-US" sz="2800" dirty="0">
              <a:solidFill>
                <a:srgbClr val="5B5B65"/>
              </a:solidFill>
            </a:endParaRPr>
          </a:p>
          <a:p>
            <a:pPr marL="742950" lvl="1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B5B65"/>
                </a:solidFill>
              </a:rPr>
              <a:t> </a:t>
            </a:r>
            <a:r>
              <a:rPr lang="en-US" sz="2800" dirty="0" err="1">
                <a:solidFill>
                  <a:srgbClr val="5B5B65"/>
                </a:solidFill>
              </a:rPr>
              <a:t>Richiedenti</a:t>
            </a:r>
            <a:r>
              <a:rPr lang="en-US" sz="2800" dirty="0">
                <a:solidFill>
                  <a:srgbClr val="5B5B65"/>
                </a:solidFill>
              </a:rPr>
              <a:t> </a:t>
            </a:r>
            <a:r>
              <a:rPr lang="en-US" sz="2800" dirty="0" err="1">
                <a:solidFill>
                  <a:srgbClr val="5B5B65"/>
                </a:solidFill>
              </a:rPr>
              <a:t>asilo</a:t>
            </a:r>
            <a:r>
              <a:rPr lang="en-US" sz="2800" dirty="0">
                <a:solidFill>
                  <a:srgbClr val="5B5B65"/>
                </a:solidFill>
              </a:rPr>
              <a:t>, </a:t>
            </a:r>
            <a:r>
              <a:rPr lang="en-US" sz="2800" dirty="0" err="1">
                <a:solidFill>
                  <a:srgbClr val="5B5B65"/>
                </a:solidFill>
              </a:rPr>
              <a:t>rifugiati</a:t>
            </a:r>
            <a:r>
              <a:rPr lang="en-US" sz="2800" dirty="0">
                <a:solidFill>
                  <a:srgbClr val="5B5B65"/>
                </a:solidFill>
              </a:rPr>
              <a:t> (</a:t>
            </a:r>
            <a:r>
              <a:rPr lang="en-US" sz="2800" dirty="0" err="1">
                <a:solidFill>
                  <a:srgbClr val="5B5B65"/>
                </a:solidFill>
              </a:rPr>
              <a:t>Barbui</a:t>
            </a:r>
            <a:r>
              <a:rPr lang="en-US" sz="2800" dirty="0">
                <a:solidFill>
                  <a:srgbClr val="5B5B65"/>
                </a:solidFill>
              </a:rPr>
              <a:t> et al, 2022)</a:t>
            </a:r>
          </a:p>
          <a:p>
            <a:pPr marL="742950" lvl="1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B5B65"/>
                </a:solidFill>
              </a:rPr>
              <a:t> </a:t>
            </a:r>
            <a:r>
              <a:rPr lang="en-US" sz="2800" dirty="0" err="1">
                <a:solidFill>
                  <a:srgbClr val="5B5B65"/>
                </a:solidFill>
              </a:rPr>
              <a:t>Operatori</a:t>
            </a:r>
            <a:r>
              <a:rPr lang="en-US" sz="2800" dirty="0">
                <a:solidFill>
                  <a:srgbClr val="5B5B65"/>
                </a:solidFill>
              </a:rPr>
              <a:t> </a:t>
            </a:r>
            <a:r>
              <a:rPr lang="en-US" sz="2800" dirty="0" err="1">
                <a:solidFill>
                  <a:srgbClr val="5B5B65"/>
                </a:solidFill>
              </a:rPr>
              <a:t>sanitari</a:t>
            </a:r>
            <a:r>
              <a:rPr lang="en-US" sz="2800" dirty="0">
                <a:solidFill>
                  <a:srgbClr val="5B5B65"/>
                </a:solidFill>
              </a:rPr>
              <a:t> (</a:t>
            </a:r>
            <a:r>
              <a:rPr lang="en-US" sz="2800" dirty="0" err="1">
                <a:solidFill>
                  <a:srgbClr val="5B5B65"/>
                </a:solidFill>
              </a:rPr>
              <a:t>Mediavilla</a:t>
            </a:r>
            <a:r>
              <a:rPr lang="en-US" sz="2800" dirty="0">
                <a:solidFill>
                  <a:srgbClr val="5B5B65"/>
                </a:solidFill>
              </a:rPr>
              <a:t> et al, 2022)</a:t>
            </a:r>
          </a:p>
        </p:txBody>
      </p:sp>
    </p:spTree>
    <p:extLst>
      <p:ext uri="{BB962C8B-B14F-4D97-AF65-F5344CB8AC3E}">
        <p14:creationId xmlns:p14="http://schemas.microsoft.com/office/powerpoint/2010/main" val="2288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3CF155-C4E2-41C2-9C46-6815C2D4D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715581"/>
          </a:xfrm>
        </p:spPr>
        <p:txBody>
          <a:bodyPr/>
          <a:lstStyle/>
          <a:p>
            <a:r>
              <a:rPr lang="it-IT" dirty="0">
                <a:solidFill>
                  <a:schemeClr val="accent5"/>
                </a:solidFill>
              </a:rPr>
              <a:t>Progettualità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3854330-906A-4F41-A088-B600D9D54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12</a:t>
            </a:fld>
            <a:endParaRPr/>
          </a:p>
        </p:txBody>
      </p:sp>
      <p:sp>
        <p:nvSpPr>
          <p:cNvPr id="5" name="TextBox 27">
            <a:extLst>
              <a:ext uri="{FF2B5EF4-FFF2-40B4-BE49-F238E27FC236}">
                <a16:creationId xmlns:a16="http://schemas.microsoft.com/office/drawing/2014/main" id="{139EF750-7DEE-4091-871D-CAB4F399B7E4}"/>
              </a:ext>
            </a:extLst>
          </p:cNvPr>
          <p:cNvSpPr txBox="1"/>
          <p:nvPr/>
        </p:nvSpPr>
        <p:spPr>
          <a:xfrm>
            <a:off x="898358" y="2348846"/>
            <a:ext cx="16002000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1" dirty="0">
                <a:solidFill>
                  <a:srgbClr val="5B5B65"/>
                </a:solidFill>
              </a:rPr>
              <a:t>Obiettivi</a:t>
            </a:r>
            <a:r>
              <a:rPr lang="it-IT" sz="2800" dirty="0">
                <a:solidFill>
                  <a:srgbClr val="5B5B65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solidFill>
                  <a:srgbClr val="5B5B65"/>
                </a:solidFill>
              </a:rPr>
              <a:t>- Adattare questo intervento da «</a:t>
            </a:r>
            <a:r>
              <a:rPr lang="it-IT" sz="2800" dirty="0" err="1">
                <a:solidFill>
                  <a:srgbClr val="5B5B65"/>
                </a:solidFill>
              </a:rPr>
              <a:t>guided</a:t>
            </a:r>
            <a:r>
              <a:rPr lang="it-IT" sz="2800" dirty="0">
                <a:solidFill>
                  <a:srgbClr val="5B5B65"/>
                </a:solidFill>
              </a:rPr>
              <a:t>» (guidato da un operatore) a «chatbot-</a:t>
            </a:r>
            <a:r>
              <a:rPr lang="it-IT" sz="2800" dirty="0" err="1">
                <a:solidFill>
                  <a:srgbClr val="5B5B65"/>
                </a:solidFill>
              </a:rPr>
              <a:t>delivered</a:t>
            </a:r>
            <a:r>
              <a:rPr lang="it-IT" sz="2800" dirty="0">
                <a:solidFill>
                  <a:srgbClr val="5B5B65"/>
                </a:solidFill>
              </a:rPr>
              <a:t>» (erogato da un chatbot via App)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solidFill>
                  <a:srgbClr val="5B5B65"/>
                </a:solidFill>
              </a:rPr>
              <a:t>- Validare l'intervento con chatbot nel contesto del percorso della </a:t>
            </a:r>
            <a:r>
              <a:rPr lang="it-IT" sz="2800" dirty="0" err="1">
                <a:solidFill>
                  <a:srgbClr val="5B5B65"/>
                </a:solidFill>
              </a:rPr>
              <a:t>Breast</a:t>
            </a:r>
            <a:r>
              <a:rPr lang="it-IT" sz="2800" dirty="0">
                <a:solidFill>
                  <a:srgbClr val="5B5B65"/>
                </a:solidFill>
              </a:rPr>
              <a:t> Unit e della gravidanza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solidFill>
                  <a:srgbClr val="5B5B65"/>
                </a:solidFill>
              </a:rPr>
              <a:t>- Mettere a disposizione il servizio SH+ come servizio «standard» nella App</a:t>
            </a:r>
          </a:p>
        </p:txBody>
      </p:sp>
    </p:spTree>
    <p:extLst>
      <p:ext uri="{BB962C8B-B14F-4D97-AF65-F5344CB8AC3E}">
        <p14:creationId xmlns:p14="http://schemas.microsoft.com/office/powerpoint/2010/main" val="378609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AF35A7-CDA8-43D8-84D9-885BEB6C0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715581"/>
          </a:xfrm>
        </p:spPr>
        <p:txBody>
          <a:bodyPr/>
          <a:lstStyle/>
          <a:p>
            <a:r>
              <a:rPr lang="it-IT" dirty="0">
                <a:solidFill>
                  <a:schemeClr val="accent5"/>
                </a:solidFill>
              </a:rPr>
              <a:t>Cornice teorica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38BB947-B8CD-4452-9A1A-E296026C60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13</a:t>
            </a:fld>
            <a:endParaRPr/>
          </a:p>
        </p:txBody>
      </p:sp>
      <p:sp>
        <p:nvSpPr>
          <p:cNvPr id="5" name="TextBox 27">
            <a:extLst>
              <a:ext uri="{FF2B5EF4-FFF2-40B4-BE49-F238E27FC236}">
                <a16:creationId xmlns:a16="http://schemas.microsoft.com/office/drawing/2014/main" id="{C18EEE6A-B745-47A6-BE7D-C34B8825BCB7}"/>
              </a:ext>
            </a:extLst>
          </p:cNvPr>
          <p:cNvSpPr txBox="1"/>
          <p:nvPr/>
        </p:nvSpPr>
        <p:spPr>
          <a:xfrm>
            <a:off x="882342" y="2104364"/>
            <a:ext cx="876300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1" dirty="0">
                <a:solidFill>
                  <a:srgbClr val="5B5B65"/>
                </a:solidFill>
              </a:rPr>
              <a:t>Approccio</a:t>
            </a:r>
            <a:r>
              <a:rPr lang="it-IT" sz="2800" dirty="0">
                <a:solidFill>
                  <a:srgbClr val="5B5B65"/>
                </a:solidFill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it-IT" sz="2800" dirty="0" err="1">
                <a:solidFill>
                  <a:srgbClr val="5B5B65"/>
                </a:solidFill>
              </a:rPr>
              <a:t>Acceptance</a:t>
            </a:r>
            <a:r>
              <a:rPr lang="it-IT" sz="2800" dirty="0">
                <a:solidFill>
                  <a:srgbClr val="5B5B65"/>
                </a:solidFill>
              </a:rPr>
              <a:t> and Commitment Therapy (ACT)</a:t>
            </a: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5CE10081-B958-4515-A526-F8EB553CCE41}"/>
              </a:ext>
            </a:extLst>
          </p:cNvPr>
          <p:cNvSpPr/>
          <p:nvPr/>
        </p:nvSpPr>
        <p:spPr>
          <a:xfrm>
            <a:off x="1421798" y="3987932"/>
            <a:ext cx="4690204" cy="43162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Terapia Comportamentale</a:t>
            </a:r>
            <a:endParaRPr lang="en-US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A3BAC8DE-3895-434B-8EE6-9C27B2680D90}"/>
              </a:ext>
            </a:extLst>
          </p:cNvPr>
          <p:cNvSpPr/>
          <p:nvPr/>
        </p:nvSpPr>
        <p:spPr>
          <a:xfrm>
            <a:off x="6721808" y="3987932"/>
            <a:ext cx="4690204" cy="43162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Psicoterapia</a:t>
            </a:r>
          </a:p>
          <a:p>
            <a:pPr algn="ctr"/>
            <a:r>
              <a:rPr lang="it-IT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Cognitiva </a:t>
            </a:r>
            <a:r>
              <a:rPr lang="en-US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</a:p>
          <a:p>
            <a:pPr algn="ctr"/>
            <a:endParaRPr lang="it-IT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sicoterapia</a:t>
            </a:r>
            <a:r>
              <a:rPr lang="en-US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Cognitive </a:t>
            </a:r>
            <a:r>
              <a:rPr lang="en-US" sz="2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Comportamentale</a:t>
            </a:r>
            <a:r>
              <a:rPr lang="en-US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(CBT)</a:t>
            </a:r>
            <a:endParaRPr lang="it-IT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DB82A282-6833-48F2-9677-9DF1746ECB1B}"/>
              </a:ext>
            </a:extLst>
          </p:cNvPr>
          <p:cNvSpPr/>
          <p:nvPr/>
        </p:nvSpPr>
        <p:spPr>
          <a:xfrm>
            <a:off x="12159102" y="3986408"/>
            <a:ext cx="4691860" cy="4317804"/>
          </a:xfrm>
          <a:prstGeom prst="round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200"/>
              </a:spcAft>
            </a:pPr>
            <a:r>
              <a:rPr lang="it-IT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Terapia razionale emotiva comportamentale (REBT)</a:t>
            </a:r>
          </a:p>
          <a:p>
            <a:pPr algn="ctr">
              <a:spcAft>
                <a:spcPts val="1200"/>
              </a:spcAft>
            </a:pPr>
            <a:r>
              <a:rPr lang="it-IT" sz="2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Acceptance</a:t>
            </a:r>
            <a:r>
              <a:rPr lang="it-IT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it-IT" sz="2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Committment</a:t>
            </a:r>
            <a:r>
              <a:rPr lang="it-IT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Therapy (ACT)</a:t>
            </a:r>
          </a:p>
          <a:p>
            <a:pPr algn="ctr">
              <a:spcAft>
                <a:spcPts val="1200"/>
              </a:spcAft>
            </a:pPr>
            <a:r>
              <a:rPr lang="it-IT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Terapia Dialettico Comportamentale (DBT)</a:t>
            </a:r>
          </a:p>
          <a:p>
            <a:pPr algn="ctr">
              <a:spcAft>
                <a:spcPts val="1200"/>
              </a:spcAft>
            </a:pPr>
            <a:r>
              <a:rPr lang="it-IT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Schema Therapy</a:t>
            </a:r>
          </a:p>
          <a:p>
            <a:pPr algn="ctr">
              <a:spcAft>
                <a:spcPts val="1200"/>
              </a:spcAft>
            </a:pPr>
            <a:r>
              <a:rPr lang="it-IT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Terapia </a:t>
            </a:r>
            <a:r>
              <a:rPr lang="it-IT" sz="2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Metacogntiva</a:t>
            </a:r>
            <a:endParaRPr lang="it-IT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1200"/>
              </a:spcAft>
            </a:pPr>
            <a:r>
              <a:rPr lang="it-IT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en-US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75A371E5-3883-45D3-8AD7-88D4C4048CA5}"/>
              </a:ext>
            </a:extLst>
          </p:cNvPr>
          <p:cNvSpPr/>
          <p:nvPr/>
        </p:nvSpPr>
        <p:spPr>
          <a:xfrm>
            <a:off x="5867400" y="5143500"/>
            <a:ext cx="991692" cy="8382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30" name="Freccia a destra 29">
            <a:extLst>
              <a:ext uri="{FF2B5EF4-FFF2-40B4-BE49-F238E27FC236}">
                <a16:creationId xmlns:a16="http://schemas.microsoft.com/office/drawing/2014/main" id="{5DC9FC0E-9AEC-41E7-8515-5349EF8CF9F4}"/>
              </a:ext>
            </a:extLst>
          </p:cNvPr>
          <p:cNvSpPr/>
          <p:nvPr/>
        </p:nvSpPr>
        <p:spPr>
          <a:xfrm>
            <a:off x="11289711" y="5143500"/>
            <a:ext cx="991692" cy="83820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9F428B5-1978-47D4-959B-38CEA4A5370F}"/>
              </a:ext>
            </a:extLst>
          </p:cNvPr>
          <p:cNvSpPr txBox="1"/>
          <p:nvPr/>
        </p:nvSpPr>
        <p:spPr>
          <a:xfrm>
            <a:off x="1421798" y="8648699"/>
            <a:ext cx="4690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tx2"/>
                </a:solidFill>
              </a:rPr>
              <a:t>PRIMA ONDATA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41763E5C-7E5C-4585-B815-112E189E22DC}"/>
              </a:ext>
            </a:extLst>
          </p:cNvPr>
          <p:cNvSpPr txBox="1"/>
          <p:nvPr/>
        </p:nvSpPr>
        <p:spPr>
          <a:xfrm>
            <a:off x="6798898" y="8632756"/>
            <a:ext cx="4690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tx2"/>
                </a:solidFill>
              </a:rPr>
              <a:t>SECONDA ONDATA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22FE9AD7-B29C-430E-B69A-9DC1E9DEA058}"/>
              </a:ext>
            </a:extLst>
          </p:cNvPr>
          <p:cNvSpPr txBox="1"/>
          <p:nvPr/>
        </p:nvSpPr>
        <p:spPr>
          <a:xfrm>
            <a:off x="12160758" y="8632756"/>
            <a:ext cx="4690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tx2"/>
                </a:solidFill>
              </a:rPr>
              <a:t>TERZA ONDATA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46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AF35A7-CDA8-43D8-84D9-885BEB6C0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715581"/>
          </a:xfrm>
        </p:spPr>
        <p:txBody>
          <a:bodyPr/>
          <a:lstStyle/>
          <a:p>
            <a:r>
              <a:rPr lang="it-IT" dirty="0">
                <a:solidFill>
                  <a:schemeClr val="accent5"/>
                </a:solidFill>
              </a:rPr>
              <a:t>Cornice teorica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38BB947-B8CD-4452-9A1A-E296026C60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14</a:t>
            </a:fld>
            <a:endParaRPr/>
          </a:p>
        </p:txBody>
      </p:sp>
      <p:sp>
        <p:nvSpPr>
          <p:cNvPr id="5" name="TextBox 27">
            <a:extLst>
              <a:ext uri="{FF2B5EF4-FFF2-40B4-BE49-F238E27FC236}">
                <a16:creationId xmlns:a16="http://schemas.microsoft.com/office/drawing/2014/main" id="{C18EEE6A-B745-47A6-BE7D-C34B8825BCB7}"/>
              </a:ext>
            </a:extLst>
          </p:cNvPr>
          <p:cNvSpPr txBox="1"/>
          <p:nvPr/>
        </p:nvSpPr>
        <p:spPr>
          <a:xfrm>
            <a:off x="876300" y="2095500"/>
            <a:ext cx="16725900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1" dirty="0">
                <a:solidFill>
                  <a:srgbClr val="5B5B65"/>
                </a:solidFill>
              </a:rPr>
              <a:t>Struttura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solidFill>
                  <a:srgbClr val="5B5B65"/>
                </a:solidFill>
              </a:rPr>
              <a:t>5 moduli (1 ora circa per modulo, un modulo a settimana) + Materiale audio e illustrazioni</a:t>
            </a:r>
          </a:p>
          <a:p>
            <a:pPr>
              <a:lnSpc>
                <a:spcPct val="150000"/>
              </a:lnSpc>
            </a:pPr>
            <a:br>
              <a:rPr lang="it-IT" sz="2800" dirty="0">
                <a:solidFill>
                  <a:srgbClr val="5B5B65"/>
                </a:solidFill>
              </a:rPr>
            </a:br>
            <a:br>
              <a:rPr lang="it-IT" sz="2800" dirty="0">
                <a:solidFill>
                  <a:srgbClr val="5B5B65"/>
                </a:solidFill>
              </a:rPr>
            </a:br>
            <a:endParaRPr lang="it-IT" sz="2800" dirty="0">
              <a:solidFill>
                <a:srgbClr val="5B5B65"/>
              </a:solidFill>
            </a:endParaRPr>
          </a:p>
        </p:txBody>
      </p:sp>
      <p:sp>
        <p:nvSpPr>
          <p:cNvPr id="10" name="Google Shape;74;p15">
            <a:extLst>
              <a:ext uri="{FF2B5EF4-FFF2-40B4-BE49-F238E27FC236}">
                <a16:creationId xmlns:a16="http://schemas.microsoft.com/office/drawing/2014/main" id="{A6629FE7-C0F8-466F-B7E9-C70814956742}"/>
              </a:ext>
            </a:extLst>
          </p:cNvPr>
          <p:cNvSpPr txBox="1">
            <a:spLocks/>
          </p:cNvSpPr>
          <p:nvPr/>
        </p:nvSpPr>
        <p:spPr>
          <a:xfrm>
            <a:off x="8863200" y="4609327"/>
            <a:ext cx="8358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00037">
              <a:lnSpc>
                <a:spcPct val="15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AutoNum type="arabicPeriod"/>
            </a:pPr>
            <a:r>
              <a:rPr lang="it-IT" sz="2800" dirty="0">
                <a:solidFill>
                  <a:srgbClr val="5B5B65"/>
                </a:solidFill>
              </a:rPr>
              <a:t>Radicarsi</a:t>
            </a:r>
          </a:p>
          <a:p>
            <a:pPr marL="457200" indent="-300037">
              <a:lnSpc>
                <a:spcPct val="15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AutoNum type="arabicPeriod"/>
            </a:pPr>
            <a:r>
              <a:rPr lang="it-IT" sz="2800" dirty="0">
                <a:solidFill>
                  <a:srgbClr val="5B5B65"/>
                </a:solidFill>
              </a:rPr>
              <a:t>Sganciarsi  </a:t>
            </a:r>
          </a:p>
          <a:p>
            <a:pPr marL="457200" indent="-300037">
              <a:lnSpc>
                <a:spcPct val="15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AutoNum type="arabicPeriod"/>
            </a:pPr>
            <a:r>
              <a:rPr lang="it-IT" sz="2800" dirty="0">
                <a:solidFill>
                  <a:srgbClr val="5B5B65"/>
                </a:solidFill>
              </a:rPr>
              <a:t>Agire secondo i propri valori</a:t>
            </a:r>
          </a:p>
          <a:p>
            <a:pPr marL="457200" indent="-300037">
              <a:lnSpc>
                <a:spcPct val="15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AutoNum type="arabicPeriod"/>
            </a:pPr>
            <a:r>
              <a:rPr lang="it-IT" sz="2800" dirty="0">
                <a:solidFill>
                  <a:srgbClr val="5B5B65"/>
                </a:solidFill>
              </a:rPr>
              <a:t>Essere gentili</a:t>
            </a:r>
          </a:p>
          <a:p>
            <a:pPr marL="457200" indent="-300037">
              <a:lnSpc>
                <a:spcPct val="15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AutoNum type="arabicPeriod"/>
            </a:pPr>
            <a:r>
              <a:rPr lang="it-IT" sz="2800" dirty="0">
                <a:solidFill>
                  <a:srgbClr val="5B5B65"/>
                </a:solidFill>
              </a:rPr>
              <a:t>Fare spazio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it-IT" dirty="0"/>
          </a:p>
        </p:txBody>
      </p:sp>
      <p:pic>
        <p:nvPicPr>
          <p:cNvPr id="12" name="Google Shape;76;p15">
            <a:extLst>
              <a:ext uri="{FF2B5EF4-FFF2-40B4-BE49-F238E27FC236}">
                <a16:creationId xmlns:a16="http://schemas.microsoft.com/office/drawing/2014/main" id="{AD7758D9-4BD7-4F29-B7DA-269FD3EA496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03576" y="3942373"/>
            <a:ext cx="941373" cy="1080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3" name="Google Shape;77;p15">
            <a:extLst>
              <a:ext uri="{FF2B5EF4-FFF2-40B4-BE49-F238E27FC236}">
                <a16:creationId xmlns:a16="http://schemas.microsoft.com/office/drawing/2014/main" id="{CF2C279B-EDBA-412A-96EE-65484688642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33283" y="4457700"/>
            <a:ext cx="979379" cy="1080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4" name="Google Shape;78;p15">
            <a:extLst>
              <a:ext uri="{FF2B5EF4-FFF2-40B4-BE49-F238E27FC236}">
                <a16:creationId xmlns:a16="http://schemas.microsoft.com/office/drawing/2014/main" id="{B3F0745B-5BFE-4030-9F36-E50114B8225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496552" y="5646342"/>
            <a:ext cx="1096788" cy="1080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" name="Google Shape;79;p15">
            <a:extLst>
              <a:ext uri="{FF2B5EF4-FFF2-40B4-BE49-F238E27FC236}">
                <a16:creationId xmlns:a16="http://schemas.microsoft.com/office/drawing/2014/main" id="{829CFBA0-C014-42AA-B254-E5482C9899B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860976" y="6968783"/>
            <a:ext cx="991233" cy="1080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6" name="Google Shape;80;p15">
            <a:extLst>
              <a:ext uri="{FF2B5EF4-FFF2-40B4-BE49-F238E27FC236}">
                <a16:creationId xmlns:a16="http://schemas.microsoft.com/office/drawing/2014/main" id="{6FF902AB-7792-4B77-83C6-6055B3ED2B7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842157" y="7849542"/>
            <a:ext cx="1163821" cy="1080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68620AC0-E928-4FCC-9FDE-CFE9E62FB0F9}"/>
              </a:ext>
            </a:extLst>
          </p:cNvPr>
          <p:cNvSpPr/>
          <p:nvPr/>
        </p:nvSpPr>
        <p:spPr>
          <a:xfrm>
            <a:off x="13068971" y="9626682"/>
            <a:ext cx="35840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Immagine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di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flatart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su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Freepik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BF3A91CE-7F89-4FB7-BD56-547133FEBF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91772">
            <a:off x="14004157" y="4366535"/>
            <a:ext cx="469917" cy="485581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AAD79939-F2EF-4D67-ADC7-EBBEDDCB0F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18934">
            <a:off x="16080165" y="4945156"/>
            <a:ext cx="469917" cy="4855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9E2246E6-BE45-46B3-9FFF-8CACE3CB0E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8934">
            <a:off x="16261593" y="7035678"/>
            <a:ext cx="469917" cy="485581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9052A519-9C88-41A1-8E04-22E35EE1A0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08228" flipH="1">
            <a:off x="14198519" y="7755911"/>
            <a:ext cx="469917" cy="485581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A2FBF046-4E17-4F1A-94A8-B09C41BE1498}"/>
              </a:ext>
            </a:extLst>
          </p:cNvPr>
          <p:cNvGrpSpPr/>
          <p:nvPr/>
        </p:nvGrpSpPr>
        <p:grpSpPr>
          <a:xfrm>
            <a:off x="1453853" y="4609327"/>
            <a:ext cx="5345717" cy="3493446"/>
            <a:chOff x="1131283" y="4415292"/>
            <a:chExt cx="6078403" cy="3972259"/>
          </a:xfrm>
        </p:grpSpPr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E05E8CBD-A705-4545-B9CC-3855A22C18A3}"/>
                </a:ext>
              </a:extLst>
            </p:cNvPr>
            <p:cNvSpPr/>
            <p:nvPr/>
          </p:nvSpPr>
          <p:spPr>
            <a:xfrm rot="16200000">
              <a:off x="-156801" y="5881148"/>
              <a:ext cx="3612726" cy="1036557"/>
            </a:xfrm>
            <a:prstGeom prst="rect">
              <a:avLst/>
            </a:prstGeom>
            <a:solidFill>
              <a:schemeClr val="accent1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4400" b="1" i="1" dirty="0">
                  <a:solidFill>
                    <a:schemeClr val="bg1"/>
                  </a:solidFill>
                </a:rPr>
                <a:t>ACT</a:t>
              </a:r>
              <a:endParaRPr lang="en-US" sz="28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30D5F252-0022-4C2F-9AAF-36909E4B45FD}"/>
                </a:ext>
              </a:extLst>
            </p:cNvPr>
            <p:cNvSpPr/>
            <p:nvPr/>
          </p:nvSpPr>
          <p:spPr>
            <a:xfrm>
              <a:off x="2942741" y="4415292"/>
              <a:ext cx="4238379" cy="114025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2400" i="1" dirty="0">
                  <a:solidFill>
                    <a:schemeClr val="tx1"/>
                  </a:solidFill>
                </a:rPr>
                <a:t>APRIRSI</a:t>
              </a:r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E224E808-F1E2-4A21-B244-104A248B9FDD}"/>
                </a:ext>
              </a:extLst>
            </p:cNvPr>
            <p:cNvSpPr/>
            <p:nvPr/>
          </p:nvSpPr>
          <p:spPr>
            <a:xfrm>
              <a:off x="2966522" y="5829300"/>
              <a:ext cx="4238379" cy="114025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2400" i="1" dirty="0">
                  <a:solidFill>
                    <a:schemeClr val="tx1"/>
                  </a:solidFill>
                </a:rPr>
                <a:t>ESSERE PRESENTE</a:t>
              </a:r>
            </a:p>
          </p:txBody>
        </p: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E4A0ED7D-D33B-491A-9631-1EF3C2593D2A}"/>
                </a:ext>
              </a:extLst>
            </p:cNvPr>
            <p:cNvSpPr/>
            <p:nvPr/>
          </p:nvSpPr>
          <p:spPr>
            <a:xfrm>
              <a:off x="2971307" y="7247298"/>
              <a:ext cx="4238379" cy="114025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2400" i="1" dirty="0">
                  <a:solidFill>
                    <a:schemeClr val="tx1"/>
                  </a:solidFill>
                </a:rPr>
                <a:t>FARE CIÒ CHE CONTA</a:t>
              </a:r>
              <a:endParaRPr lang="en-US" sz="2400" i="1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Connettore diritto 20">
              <a:extLst>
                <a:ext uri="{FF2B5EF4-FFF2-40B4-BE49-F238E27FC236}">
                  <a16:creationId xmlns:a16="http://schemas.microsoft.com/office/drawing/2014/main" id="{FF8BE857-E902-4669-9937-7A8B101BF722}"/>
                </a:ext>
              </a:extLst>
            </p:cNvPr>
            <p:cNvCxnSpPr>
              <a:stCxn id="17" idx="2"/>
              <a:endCxn id="19" idx="1"/>
            </p:cNvCxnSpPr>
            <p:nvPr/>
          </p:nvCxnSpPr>
          <p:spPr>
            <a:xfrm>
              <a:off x="2167841" y="6399427"/>
              <a:ext cx="798681" cy="0"/>
            </a:xfrm>
            <a:prstGeom prst="line">
              <a:avLst/>
            </a:prstGeom>
            <a:ln w="38100"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a gomito 21">
              <a:extLst>
                <a:ext uri="{FF2B5EF4-FFF2-40B4-BE49-F238E27FC236}">
                  <a16:creationId xmlns:a16="http://schemas.microsoft.com/office/drawing/2014/main" id="{21ED3A49-2B5B-44A5-8404-3D27AFAEE3D6}"/>
                </a:ext>
              </a:extLst>
            </p:cNvPr>
            <p:cNvCxnSpPr>
              <a:stCxn id="18" idx="1"/>
              <a:endCxn id="20" idx="1"/>
            </p:cNvCxnSpPr>
            <p:nvPr/>
          </p:nvCxnSpPr>
          <p:spPr>
            <a:xfrm rot="10800000" flipH="1" flipV="1">
              <a:off x="2942741" y="4985419"/>
              <a:ext cx="28566" cy="2832006"/>
            </a:xfrm>
            <a:prstGeom prst="bentConnector3">
              <a:avLst>
                <a:gd name="adj1" fmla="val -800252"/>
              </a:avLst>
            </a:prstGeom>
            <a:ln w="38100"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737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6"/>
          <p:cNvSpPr/>
          <p:nvPr/>
        </p:nvSpPr>
        <p:spPr>
          <a:xfrm>
            <a:off x="5730239" y="0"/>
            <a:ext cx="12557761" cy="10287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1" name="Google Shape;621;p6"/>
          <p:cNvSpPr txBox="1"/>
          <p:nvPr/>
        </p:nvSpPr>
        <p:spPr>
          <a:xfrm>
            <a:off x="0" y="1409700"/>
            <a:ext cx="5730240" cy="7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50" b="1" dirty="0" err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Intervento</a:t>
            </a:r>
            <a:endParaRPr dirty="0"/>
          </a:p>
        </p:txBody>
      </p:sp>
      <p:sp>
        <p:nvSpPr>
          <p:cNvPr id="623" name="Google Shape;623;p6"/>
          <p:cNvSpPr txBox="1"/>
          <p:nvPr/>
        </p:nvSpPr>
        <p:spPr>
          <a:xfrm>
            <a:off x="6110318" y="234073"/>
            <a:ext cx="996298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1: </a:t>
            </a:r>
            <a:r>
              <a:rPr lang="en-US" sz="4200" b="1" dirty="0" err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Sessioni</a:t>
            </a:r>
            <a:r>
              <a:rPr lang="en-US" sz="4200" b="1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b="1" dirty="0" err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Psicoeducative</a:t>
            </a:r>
            <a:endParaRPr sz="4200" b="1" dirty="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624" name="Google Shape;624;p6"/>
          <p:cNvCxnSpPr/>
          <p:nvPr/>
        </p:nvCxnSpPr>
        <p:spPr>
          <a:xfrm>
            <a:off x="6238992" y="972737"/>
            <a:ext cx="9784080" cy="0"/>
          </a:xfrm>
          <a:prstGeom prst="straightConnector1">
            <a:avLst/>
          </a:prstGeom>
          <a:noFill/>
          <a:ln w="25400" cap="sq" cmpd="sng">
            <a:solidFill>
              <a:schemeClr val="lt1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625" name="Google Shape;625;p6"/>
          <p:cNvSpPr txBox="1"/>
          <p:nvPr/>
        </p:nvSpPr>
        <p:spPr>
          <a:xfrm>
            <a:off x="5867400" y="1280549"/>
            <a:ext cx="1102197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5 </a:t>
            </a:r>
            <a:r>
              <a:rPr lang="en-US" sz="3200" dirty="0" err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sessioni</a:t>
            </a:r>
            <a:r>
              <a:rPr lang="en-US" sz="3200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psicoeducative</a:t>
            </a:r>
            <a:r>
              <a:rPr lang="en-US" sz="3200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sulla</a:t>
            </a:r>
            <a:r>
              <a:rPr lang="en-US" sz="3200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gestione</a:t>
            </a:r>
            <a:r>
              <a:rPr lang="en-US" sz="3200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dello</a:t>
            </a:r>
            <a:r>
              <a:rPr lang="en-US" sz="3200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stress </a:t>
            </a:r>
            <a:endParaRPr sz="3200" dirty="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628" name="Google Shape;628;p6"/>
          <p:cNvGrpSpPr/>
          <p:nvPr/>
        </p:nvGrpSpPr>
        <p:grpSpPr>
          <a:xfrm>
            <a:off x="14630400" y="9801189"/>
            <a:ext cx="3487004" cy="369332"/>
            <a:chOff x="9753600" y="6534120"/>
            <a:chExt cx="2324669" cy="246221"/>
          </a:xfrm>
        </p:grpSpPr>
        <p:pic>
          <p:nvPicPr>
            <p:cNvPr id="629" name="Google Shape;629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357302" y="6534120"/>
              <a:ext cx="720967" cy="2369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0" name="Google Shape;630;p6"/>
            <p:cNvSpPr txBox="1"/>
            <p:nvPr/>
          </p:nvSpPr>
          <p:spPr>
            <a:xfrm>
              <a:off x="9753600" y="6534120"/>
              <a:ext cx="1664662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Images by </a:t>
              </a:r>
              <a:r>
                <a:rPr lang="en-US" sz="1800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Vectorjuice</a:t>
              </a:r>
              <a:endParaRPr sz="1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641" name="Google Shape;64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03539" y="2501127"/>
            <a:ext cx="1301755" cy="1010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8F5EED7-38DE-420F-AB27-8E769EDE2E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67" y="3006432"/>
            <a:ext cx="4375305" cy="437530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8AC50F9-70A7-4AFB-BCCA-0A8F693C73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2501127"/>
            <a:ext cx="6447639" cy="4298426"/>
          </a:xfrm>
          <a:prstGeom prst="rect">
            <a:avLst/>
          </a:prstGeom>
          <a:ln>
            <a:solidFill>
              <a:schemeClr val="accent5"/>
            </a:solidFill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44" name="Google Shape;668;p7">
            <a:extLst>
              <a:ext uri="{FF2B5EF4-FFF2-40B4-BE49-F238E27FC236}">
                <a16:creationId xmlns:a16="http://schemas.microsoft.com/office/drawing/2014/main" id="{8F022BAE-FC10-4DE0-8857-FAFEACBE482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62322" y="8212537"/>
            <a:ext cx="2119415" cy="207446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E3EAD087-9141-48C6-A435-FC9F056F2F79}"/>
              </a:ext>
            </a:extLst>
          </p:cNvPr>
          <p:cNvSpPr/>
          <p:nvPr/>
        </p:nvSpPr>
        <p:spPr>
          <a:xfrm>
            <a:off x="2170421" y="8817768"/>
            <a:ext cx="346837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https://www.youtube.com/watch?v=QGpfPxGo4IU&amp;t=12s</a:t>
            </a:r>
            <a:endParaRPr lang="en-US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7DB1662-C838-4806-962B-82965BE278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5865">
            <a:off x="8258823" y="7897528"/>
            <a:ext cx="3211700" cy="18104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A6AD645-B195-4B47-A7D6-E049B0B390A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5326">
            <a:off x="13522258" y="7488743"/>
            <a:ext cx="3012299" cy="1709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D652A3B7-10B0-489D-A20B-6294EAB7B06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032" y="8499139"/>
            <a:ext cx="3012300" cy="16713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7"/>
          <p:cNvSpPr/>
          <p:nvPr/>
        </p:nvSpPr>
        <p:spPr>
          <a:xfrm>
            <a:off x="5677762" y="6350"/>
            <a:ext cx="12610238" cy="10287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5" name="Google Shape;655;p7"/>
          <p:cNvSpPr txBox="1"/>
          <p:nvPr/>
        </p:nvSpPr>
        <p:spPr>
          <a:xfrm>
            <a:off x="0" y="1409700"/>
            <a:ext cx="5730240" cy="7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50" b="1" dirty="0" err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Intervento</a:t>
            </a:r>
            <a:endParaRPr dirty="0"/>
          </a:p>
        </p:txBody>
      </p:sp>
      <p:pic>
        <p:nvPicPr>
          <p:cNvPr id="657" name="Google Shape;65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35953" y="9801189"/>
            <a:ext cx="1081451" cy="355407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7"/>
          <p:cNvSpPr txBox="1"/>
          <p:nvPr/>
        </p:nvSpPr>
        <p:spPr>
          <a:xfrm>
            <a:off x="6110318" y="234073"/>
            <a:ext cx="996298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2: </a:t>
            </a:r>
            <a:r>
              <a:rPr lang="en-US" sz="4200" b="1" dirty="0" err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Esercizi</a:t>
            </a:r>
            <a:r>
              <a:rPr lang="en-US" sz="4200" b="1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b="1" dirty="0" err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tra</a:t>
            </a:r>
            <a:r>
              <a:rPr lang="en-US" sz="4200" b="1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le </a:t>
            </a:r>
            <a:r>
              <a:rPr lang="en-US" sz="4200" b="1" dirty="0" err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sessioni</a:t>
            </a:r>
            <a:endParaRPr sz="4200" b="1" dirty="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662" name="Google Shape;662;p7"/>
          <p:cNvCxnSpPr/>
          <p:nvPr/>
        </p:nvCxnSpPr>
        <p:spPr>
          <a:xfrm>
            <a:off x="6238992" y="972737"/>
            <a:ext cx="9784080" cy="0"/>
          </a:xfrm>
          <a:prstGeom prst="straightConnector1">
            <a:avLst/>
          </a:prstGeom>
          <a:noFill/>
          <a:ln w="25400" cap="sq" cmpd="sng">
            <a:solidFill>
              <a:schemeClr val="lt1"/>
            </a:solidFill>
            <a:prstDash val="solid"/>
            <a:bevel/>
            <a:headEnd type="none" w="sm" len="sm"/>
            <a:tailEnd type="none" w="sm" len="sm"/>
          </a:ln>
        </p:spPr>
      </p:cxnSp>
      <p:pic>
        <p:nvPicPr>
          <p:cNvPr id="665" name="Google Shape;66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77762" y="2012990"/>
            <a:ext cx="2206272" cy="2715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64EF02F2-1ADD-4164-8F93-371E69353B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67" y="3006432"/>
            <a:ext cx="4375305" cy="4375305"/>
          </a:xfrm>
          <a:prstGeom prst="rect">
            <a:avLst/>
          </a:prstGeom>
        </p:spPr>
      </p:pic>
      <p:sp>
        <p:nvSpPr>
          <p:cNvPr id="38" name="Google Shape;630;p6">
            <a:extLst>
              <a:ext uri="{FF2B5EF4-FFF2-40B4-BE49-F238E27FC236}">
                <a16:creationId xmlns:a16="http://schemas.microsoft.com/office/drawing/2014/main" id="{516FDA89-54FD-4D7A-83A6-EF0F7B6D226F}"/>
              </a:ext>
            </a:extLst>
          </p:cNvPr>
          <p:cNvSpPr txBox="1"/>
          <p:nvPr/>
        </p:nvSpPr>
        <p:spPr>
          <a:xfrm>
            <a:off x="14630400" y="9801189"/>
            <a:ext cx="24969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Images by </a:t>
            </a:r>
            <a:r>
              <a:rPr lang="en-US" sz="18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Vectorjuice</a:t>
            </a:r>
            <a:endParaRPr sz="18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" name="Google Shape;668;p7">
            <a:extLst>
              <a:ext uri="{FF2B5EF4-FFF2-40B4-BE49-F238E27FC236}">
                <a16:creationId xmlns:a16="http://schemas.microsoft.com/office/drawing/2014/main" id="{18410A7E-16A6-41F7-BA68-D7C9DBCCE5D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62322" y="8212537"/>
            <a:ext cx="2119415" cy="2074463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625;p6">
            <a:extLst>
              <a:ext uri="{FF2B5EF4-FFF2-40B4-BE49-F238E27FC236}">
                <a16:creationId xmlns:a16="http://schemas.microsoft.com/office/drawing/2014/main" id="{AD096A19-F93E-4DE5-825A-0BF9394F733C}"/>
              </a:ext>
            </a:extLst>
          </p:cNvPr>
          <p:cNvSpPr txBox="1"/>
          <p:nvPr/>
        </p:nvSpPr>
        <p:spPr>
          <a:xfrm>
            <a:off x="7543800" y="2172131"/>
            <a:ext cx="90678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Tra</a:t>
            </a:r>
            <a:r>
              <a:rPr lang="en-US" sz="3200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una </a:t>
            </a:r>
            <a:r>
              <a:rPr lang="en-US" sz="3200" dirty="0" err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sessione</a:t>
            </a:r>
            <a:r>
              <a:rPr lang="en-US" sz="3200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e </a:t>
            </a:r>
            <a:r>
              <a:rPr lang="en-US" sz="3200" dirty="0" err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l’altra</a:t>
            </a:r>
            <a:r>
              <a:rPr lang="en-US" sz="3200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vengono</a:t>
            </a:r>
            <a:r>
              <a:rPr lang="en-US" sz="3200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proposti</a:t>
            </a:r>
            <a:r>
              <a:rPr lang="en-US" sz="3200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degli</a:t>
            </a:r>
            <a:r>
              <a:rPr lang="en-US" sz="3200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esercizi</a:t>
            </a:r>
            <a:r>
              <a:rPr lang="en-US" sz="3200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da </a:t>
            </a:r>
            <a:r>
              <a:rPr lang="en-US" sz="3200" dirty="0" err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svolgere</a:t>
            </a:r>
            <a:r>
              <a:rPr lang="en-US" sz="3200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in </a:t>
            </a:r>
            <a:r>
              <a:rPr lang="en-US" sz="3200" dirty="0" err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autonomia</a:t>
            </a:r>
            <a:endParaRPr sz="3200" dirty="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2" name="Google Shape;625;p6">
            <a:extLst>
              <a:ext uri="{FF2B5EF4-FFF2-40B4-BE49-F238E27FC236}">
                <a16:creationId xmlns:a16="http://schemas.microsoft.com/office/drawing/2014/main" id="{32264738-C673-4802-9229-0F69789C7086}"/>
              </a:ext>
            </a:extLst>
          </p:cNvPr>
          <p:cNvSpPr txBox="1"/>
          <p:nvPr/>
        </p:nvSpPr>
        <p:spPr>
          <a:xfrm>
            <a:off x="5929417" y="5740439"/>
            <a:ext cx="8779920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Il Sistema </a:t>
            </a:r>
            <a:r>
              <a:rPr lang="en-US" sz="3200" dirty="0" err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monitora</a:t>
            </a:r>
            <a:r>
              <a:rPr lang="en-US" sz="3200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l’andamento</a:t>
            </a:r>
            <a:r>
              <a:rPr lang="en-US" sz="3200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e </a:t>
            </a:r>
            <a:r>
              <a:rPr lang="en-US" sz="3200" dirty="0" err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il</a:t>
            </a:r>
            <a:r>
              <a:rPr lang="en-US" sz="3200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chatbot </a:t>
            </a:r>
            <a:r>
              <a:rPr lang="en-US" sz="3200" dirty="0" err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supporta</a:t>
            </a:r>
            <a:r>
              <a:rPr lang="en-US" sz="3200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lo </a:t>
            </a:r>
            <a:r>
              <a:rPr lang="en-US" sz="3200" dirty="0" err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svolgimento</a:t>
            </a:r>
            <a:r>
              <a:rPr lang="en-US" sz="3200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degli</a:t>
            </a:r>
            <a:r>
              <a:rPr lang="en-US" sz="3200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esercizi</a:t>
            </a:r>
            <a:r>
              <a:rPr lang="en-US" sz="3200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mandando</a:t>
            </a:r>
            <a:r>
              <a:rPr lang="en-US" sz="3200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reminder, feedback e, se </a:t>
            </a:r>
            <a:r>
              <a:rPr lang="en-US" sz="3200" dirty="0" err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necessario</a:t>
            </a:r>
            <a:r>
              <a:rPr lang="en-US" sz="3200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200" dirty="0" err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messaggi</a:t>
            </a:r>
            <a:r>
              <a:rPr lang="en-US" sz="3200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motivazionali</a:t>
            </a:r>
            <a:endParaRPr sz="3200" dirty="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6174DB9-30DD-4991-B4BC-484509DE3F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377" y="6714427"/>
            <a:ext cx="2247900" cy="22479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F33BCA-0BF8-4EF5-87FB-D545212AC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715581"/>
          </a:xfrm>
        </p:spPr>
        <p:txBody>
          <a:bodyPr/>
          <a:lstStyle/>
          <a:p>
            <a:r>
              <a:rPr lang="it-IT" dirty="0">
                <a:solidFill>
                  <a:schemeClr val="accent5"/>
                </a:solidFill>
              </a:rPr>
              <a:t>Intervento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F72A9BD-E486-451F-98F7-F277CD0DB8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17</a:t>
            </a:fld>
            <a:endParaRPr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5186928-6A8B-479D-9BD6-E5643C0BC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" y="4610100"/>
            <a:ext cx="8147469" cy="365143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5AFD5D4-D472-4B75-9523-17C6B170AB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7" b="7315"/>
          <a:stretch/>
        </p:blipFill>
        <p:spPr>
          <a:xfrm>
            <a:off x="10972801" y="7882639"/>
            <a:ext cx="6923220" cy="91229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0AC17E9-02E4-491A-AA92-81B4D2F21A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11" y="512631"/>
            <a:ext cx="11339642" cy="383559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FDA6092-83FF-4260-B184-A37AC875BE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1"/>
          <a:stretch/>
        </p:blipFill>
        <p:spPr>
          <a:xfrm>
            <a:off x="10831381" y="4020975"/>
            <a:ext cx="6923219" cy="383559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22093F3-7F51-4492-ACE0-79418C6EA8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/>
          <a:stretch/>
        </p:blipFill>
        <p:spPr>
          <a:xfrm>
            <a:off x="2637352" y="6075875"/>
            <a:ext cx="7571887" cy="3124361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74E6D192-32EC-4BDC-A1FC-D08CF757D58B}"/>
              </a:ext>
            </a:extLst>
          </p:cNvPr>
          <p:cNvSpPr/>
          <p:nvPr/>
        </p:nvSpPr>
        <p:spPr>
          <a:xfrm>
            <a:off x="533400" y="4762500"/>
            <a:ext cx="9583070" cy="4419689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B5CB1108-973F-44F0-9E3C-B361F3CC5677}"/>
              </a:ext>
            </a:extLst>
          </p:cNvPr>
          <p:cNvSpPr/>
          <p:nvPr/>
        </p:nvSpPr>
        <p:spPr>
          <a:xfrm>
            <a:off x="11201400" y="3919099"/>
            <a:ext cx="6694621" cy="5034401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C6E8F4AC-1656-4C2D-BEED-156BD371E842}"/>
              </a:ext>
            </a:extLst>
          </p:cNvPr>
          <p:cNvCxnSpPr>
            <a:cxnSpLocks/>
          </p:cNvCxnSpPr>
          <p:nvPr/>
        </p:nvCxnSpPr>
        <p:spPr>
          <a:xfrm flipH="1">
            <a:off x="3886200" y="4123119"/>
            <a:ext cx="152400" cy="639381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BEB19EC0-93DA-49D4-B602-545F1451E7FC}"/>
              </a:ext>
            </a:extLst>
          </p:cNvPr>
          <p:cNvCxnSpPr>
            <a:cxnSpLocks/>
          </p:cNvCxnSpPr>
          <p:nvPr/>
        </p:nvCxnSpPr>
        <p:spPr>
          <a:xfrm>
            <a:off x="6324600" y="4020975"/>
            <a:ext cx="4876800" cy="715581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7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F33BCA-0BF8-4EF5-87FB-D545212AC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715581"/>
          </a:xfrm>
        </p:spPr>
        <p:txBody>
          <a:bodyPr/>
          <a:lstStyle/>
          <a:p>
            <a:r>
              <a:rPr lang="it-IT" dirty="0">
                <a:solidFill>
                  <a:schemeClr val="accent5"/>
                </a:solidFill>
              </a:rPr>
              <a:t>Intervento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F72A9BD-E486-451F-98F7-F277CD0DB8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18</a:t>
            </a:fld>
            <a:endParaRPr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D6E3C39-1120-414E-942D-1EABB1863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840" y="2152417"/>
            <a:ext cx="7449560" cy="532447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2D97571-4731-4BD9-B1CB-A74F66E8C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30940"/>
            <a:ext cx="6705600" cy="576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F33BCA-0BF8-4EF5-87FB-D545212AC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715581"/>
          </a:xfrm>
        </p:spPr>
        <p:txBody>
          <a:bodyPr/>
          <a:lstStyle/>
          <a:p>
            <a:r>
              <a:rPr lang="it-IT" dirty="0">
                <a:solidFill>
                  <a:schemeClr val="accent5"/>
                </a:solidFill>
              </a:rPr>
              <a:t>Intervento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F72A9BD-E486-451F-98F7-F277CD0DB8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19</a:t>
            </a:fld>
            <a:endParaRPr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3108349-8187-46A1-9E58-5CFB12B10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82128"/>
            <a:ext cx="13592175" cy="7635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185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582DC419-8D79-45DD-B1DE-C9D29FDB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62719"/>
            <a:ext cx="11277600" cy="71558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Roboto Condensed" panose="02000000000000000000"/>
              </a:rPr>
              <a:t>PRIMI 1000 GIORNI DI VITA</a:t>
            </a:r>
            <a:endParaRPr lang="en-US" dirty="0">
              <a:solidFill>
                <a:schemeClr val="tx1"/>
              </a:solidFill>
              <a:latin typeface="Roboto Condensed" panose="02000000000000000000"/>
            </a:endParaRPr>
          </a:p>
        </p:txBody>
      </p:sp>
      <p:sp>
        <p:nvSpPr>
          <p:cNvPr id="10" name="Slide Number Placeholder 24"/>
          <p:cNvSpPr>
            <a:spLocks noGrp="1"/>
          </p:cNvSpPr>
          <p:nvPr>
            <p:ph type="sldNum" sz="quarter" idx="10"/>
          </p:nvPr>
        </p:nvSpPr>
        <p:spPr>
          <a:xfrm>
            <a:off x="16916400" y="9049507"/>
            <a:ext cx="1142994" cy="954107"/>
          </a:xfrm>
        </p:spPr>
        <p:txBody>
          <a:bodyPr/>
          <a:lstStyle/>
          <a:p>
            <a:pPr algn="l"/>
            <a:r>
              <a:rPr lang="en-US" dirty="0"/>
              <a:t>page</a:t>
            </a:r>
          </a:p>
          <a:p>
            <a:pPr algn="l"/>
            <a:r>
              <a:rPr lang="en-US" dirty="0"/>
              <a:t>0</a:t>
            </a:r>
            <a:fld id="{37D409AB-2201-4E18-8A34-C31753AD9B06}" type="slidenum">
              <a:rPr smtClean="0"/>
              <a:pPr algn="l"/>
              <a:t>2</a:t>
            </a:fld>
            <a:endParaRPr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6BEBB50-6AAE-4EFC-9FD0-29331BEDA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47900"/>
            <a:ext cx="5573051" cy="362541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FAAAA79-CB9C-43EE-9B41-EA6E98F2A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746" y="3431560"/>
            <a:ext cx="4466454" cy="640873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7F655746-9D7C-4158-BE1B-65BE6D27CF9D}"/>
              </a:ext>
            </a:extLst>
          </p:cNvPr>
          <p:cNvGrpSpPr/>
          <p:nvPr/>
        </p:nvGrpSpPr>
        <p:grpSpPr>
          <a:xfrm>
            <a:off x="8458200" y="2247900"/>
            <a:ext cx="7103826" cy="7606100"/>
            <a:chOff x="8458200" y="2247900"/>
            <a:chExt cx="7103826" cy="7606100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280B2B30-E771-4B08-AB07-362CAE022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58200" y="2247900"/>
              <a:ext cx="7103826" cy="76061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" name="Ovale 1">
              <a:extLst>
                <a:ext uri="{FF2B5EF4-FFF2-40B4-BE49-F238E27FC236}">
                  <a16:creationId xmlns:a16="http://schemas.microsoft.com/office/drawing/2014/main" id="{0A93EA4D-8C75-4F0C-B80B-68438391B82F}"/>
                </a:ext>
              </a:extLst>
            </p:cNvPr>
            <p:cNvSpPr/>
            <p:nvPr/>
          </p:nvSpPr>
          <p:spPr>
            <a:xfrm>
              <a:off x="9601200" y="8191500"/>
              <a:ext cx="4038600" cy="4572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 sz="28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460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"/>
          <p:cNvSpPr txBox="1"/>
          <p:nvPr/>
        </p:nvSpPr>
        <p:spPr>
          <a:xfrm>
            <a:off x="5765705" y="234073"/>
            <a:ext cx="1053365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L0: informazioni e suggerimenti generali</a:t>
            </a:r>
            <a:endParaRPr sz="4200" b="1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569" name="Google Shape;569;p4"/>
          <p:cNvCxnSpPr/>
          <p:nvPr/>
        </p:nvCxnSpPr>
        <p:spPr>
          <a:xfrm>
            <a:off x="5943600" y="972737"/>
            <a:ext cx="10241280" cy="0"/>
          </a:xfrm>
          <a:prstGeom prst="straightConnector1">
            <a:avLst/>
          </a:prstGeom>
          <a:noFill/>
          <a:ln w="25400" cap="sq" cmpd="sng">
            <a:solidFill>
              <a:schemeClr val="lt1"/>
            </a:solidFill>
            <a:prstDash val="solid"/>
            <a:bevel/>
            <a:headEnd type="none" w="sm" len="sm"/>
            <a:tailEnd type="none" w="sm" len="sm"/>
          </a:ln>
        </p:spPr>
      </p:cxnSp>
      <p:pic>
        <p:nvPicPr>
          <p:cNvPr id="2050" name="Picture 2" descr="https://lh4.googleusercontent.com/ZT4A1StEZJOWYuiTpURzwNRG3g8j_LM7_swMBmPPjglpDjnvJrMpBLaVfRi_aG3HBA8ukSAomR-yKctcd4c_H629_9rb47on6Vo-Ia35OsCkXYZqOf3TrrMraEVjUV5fs-MaBSlTY--mp1s5tz2e_sYbFQ=s2048">
            <a:extLst>
              <a:ext uri="{FF2B5EF4-FFF2-40B4-BE49-F238E27FC236}">
                <a16:creationId xmlns:a16="http://schemas.microsoft.com/office/drawing/2014/main" id="{62EEDDB4-C33C-453B-85D2-CFBE90210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264" y="1572964"/>
            <a:ext cx="3581400" cy="7734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956FFC9-4243-495C-933D-D5E24DC1C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200" y="244098"/>
            <a:ext cx="2684470" cy="5508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BBAE0B6-AE5B-457C-80B5-A8A638C49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2793848"/>
            <a:ext cx="2558052" cy="55190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8FA76C3-249A-4995-81E4-DD54EEF27B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691" y="1333500"/>
            <a:ext cx="2677661" cy="55190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3F6F1CC-1EEE-4A3C-96B2-1E7080FD00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900" y="3858583"/>
            <a:ext cx="2558051" cy="5519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4E704296-BEA3-499A-A27C-3D3D0A4D9923}"/>
              </a:ext>
            </a:extLst>
          </p:cNvPr>
          <p:cNvSpPr/>
          <p:nvPr/>
        </p:nvSpPr>
        <p:spPr>
          <a:xfrm>
            <a:off x="12496800" y="3086100"/>
            <a:ext cx="685800" cy="228600"/>
          </a:xfrm>
          <a:prstGeom prst="rect">
            <a:avLst/>
          </a:prstGeom>
          <a:solidFill>
            <a:srgbClr val="5B6699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4420225"/>
            <a:ext cx="9410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err="1">
                <a:solidFill>
                  <a:schemeClr val="accent1"/>
                </a:solidFill>
              </a:rPr>
              <a:t>Grazie</a:t>
            </a:r>
            <a:r>
              <a:rPr lang="en-US" sz="4400" b="1" dirty="0">
                <a:solidFill>
                  <a:schemeClr val="accent1"/>
                </a:solidFill>
              </a:rPr>
              <a:t>!</a:t>
            </a:r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</p:spPr>
        <p:txBody>
          <a:bodyPr/>
          <a:lstStyle/>
          <a:p>
            <a:pPr algn="l"/>
            <a:r>
              <a:rPr lang="en-US" dirty="0"/>
              <a:t>page</a:t>
            </a:r>
          </a:p>
          <a:p>
            <a:pPr algn="l"/>
            <a:r>
              <a:rPr lang="en-US" dirty="0"/>
              <a:t>0</a:t>
            </a:r>
            <a:fld id="{37D409AB-2201-4E18-8A34-C31753AD9B06}" type="slidenum">
              <a:rPr smtClean="0"/>
              <a:pPr algn="l"/>
              <a:t>21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061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4420225"/>
            <a:ext cx="9410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chemeClr val="accent1"/>
                </a:solidFill>
              </a:rPr>
              <a:t>Un </a:t>
            </a:r>
            <a:r>
              <a:rPr lang="en-US" sz="4400" b="1" dirty="0" err="1">
                <a:solidFill>
                  <a:schemeClr val="accent1"/>
                </a:solidFill>
              </a:rPr>
              <a:t>esempio</a:t>
            </a:r>
            <a:r>
              <a:rPr lang="en-US" sz="4400" b="1" dirty="0">
                <a:solidFill>
                  <a:schemeClr val="accent1"/>
                </a:solidFill>
              </a:rPr>
              <a:t> di </a:t>
            </a:r>
          </a:p>
          <a:p>
            <a:pPr algn="r"/>
            <a:r>
              <a:rPr lang="en-US" sz="4400" b="1" dirty="0" err="1">
                <a:solidFill>
                  <a:schemeClr val="accent1"/>
                </a:solidFill>
              </a:rPr>
              <a:t>Intervento</a:t>
            </a:r>
            <a:r>
              <a:rPr lang="en-US" sz="4400" b="1" dirty="0">
                <a:solidFill>
                  <a:schemeClr val="accent1"/>
                </a:solidFill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</a:rPr>
              <a:t>sulla</a:t>
            </a:r>
            <a:r>
              <a:rPr lang="en-US" sz="4400" b="1" dirty="0">
                <a:solidFill>
                  <a:schemeClr val="accent1"/>
                </a:solidFill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</a:rPr>
              <a:t>alimentazione</a:t>
            </a:r>
            <a:endParaRPr lang="en-US" sz="4400" b="1" dirty="0">
              <a:solidFill>
                <a:schemeClr val="accent1"/>
              </a:solidFill>
            </a:endParaRPr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</p:spPr>
        <p:txBody>
          <a:bodyPr/>
          <a:lstStyle/>
          <a:p>
            <a:pPr algn="l"/>
            <a:r>
              <a:rPr lang="en-US" dirty="0"/>
              <a:t>page</a:t>
            </a:r>
          </a:p>
          <a:p>
            <a:pPr algn="l"/>
            <a:r>
              <a:rPr lang="en-US" dirty="0"/>
              <a:t>0</a:t>
            </a:r>
            <a:fld id="{37D409AB-2201-4E18-8A34-C31753AD9B06}" type="slidenum">
              <a:rPr smtClean="0"/>
              <a:pPr algn="l"/>
              <a:t>22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577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"/>
          <p:cNvSpPr/>
          <p:nvPr/>
        </p:nvSpPr>
        <p:spPr>
          <a:xfrm>
            <a:off x="0" y="993314"/>
            <a:ext cx="18288000" cy="87221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4" name="Google Shape;494;p3"/>
          <p:cNvSpPr txBox="1"/>
          <p:nvPr/>
        </p:nvSpPr>
        <p:spPr>
          <a:xfrm>
            <a:off x="4787062" y="8656798"/>
            <a:ext cx="306686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CDCDFF"/>
                </a:solidFill>
                <a:latin typeface="Roboto"/>
                <a:ea typeface="Roboto"/>
                <a:cs typeface="Roboto"/>
                <a:sym typeface="Roboto"/>
              </a:rPr>
              <a:t>Q</a:t>
            </a:r>
            <a:r>
              <a:rPr lang="en-US" sz="1600">
                <a:solidFill>
                  <a:srgbClr val="CDCDFF"/>
                </a:solidFill>
                <a:latin typeface="Roboto"/>
                <a:ea typeface="Roboto"/>
                <a:cs typeface="Roboto"/>
                <a:sym typeface="Roboto"/>
              </a:rPr>
              <a:t>AderenzaDietaMediterranea</a:t>
            </a:r>
            <a:endParaRPr sz="1600">
              <a:solidFill>
                <a:srgbClr val="CDCD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5" name="Google Shape;495;p3"/>
          <p:cNvSpPr txBox="1"/>
          <p:nvPr/>
        </p:nvSpPr>
        <p:spPr>
          <a:xfrm>
            <a:off x="5187799" y="6797536"/>
            <a:ext cx="22621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CC99"/>
                </a:solidFill>
                <a:latin typeface="Roboto"/>
                <a:ea typeface="Roboto"/>
                <a:cs typeface="Roboto"/>
                <a:sym typeface="Roboto"/>
              </a:rPr>
              <a:t>Intervento educativo</a:t>
            </a:r>
            <a:endParaRPr sz="1800">
              <a:solidFill>
                <a:srgbClr val="FFCC9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CC99"/>
                </a:solidFill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lang="en-US" sz="1800" i="1">
                <a:solidFill>
                  <a:srgbClr val="FFCC99"/>
                </a:solidFill>
                <a:latin typeface="Roboto"/>
                <a:ea typeface="Roboto"/>
                <a:cs typeface="Roboto"/>
                <a:sym typeface="Roboto"/>
              </a:rPr>
              <a:t>micro-learning</a:t>
            </a:r>
            <a:r>
              <a:rPr lang="en-US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/>
          </a:p>
        </p:txBody>
      </p:sp>
      <p:cxnSp>
        <p:nvCxnSpPr>
          <p:cNvPr id="496" name="Google Shape;496;p3"/>
          <p:cNvCxnSpPr/>
          <p:nvPr/>
        </p:nvCxnSpPr>
        <p:spPr>
          <a:xfrm>
            <a:off x="8933092" y="6822502"/>
            <a:ext cx="52899" cy="147004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7" name="Google Shape;497;p3"/>
          <p:cNvSpPr txBox="1"/>
          <p:nvPr/>
        </p:nvSpPr>
        <p:spPr>
          <a:xfrm>
            <a:off x="9686526" y="6810572"/>
            <a:ext cx="335301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FFCC99"/>
                </a:solidFill>
                <a:latin typeface="Roboto"/>
                <a:ea typeface="Roboto"/>
                <a:cs typeface="Roboto"/>
                <a:sym typeface="Roboto"/>
              </a:rPr>
              <a:t>Learning “by doing”</a:t>
            </a:r>
            <a:r>
              <a:rPr lang="en-US" sz="1800">
                <a:solidFill>
                  <a:srgbClr val="FFCC99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CC99"/>
                </a:solidFill>
                <a:latin typeface="Roboto"/>
                <a:ea typeface="Roboto"/>
                <a:cs typeface="Roboto"/>
                <a:sym typeface="Roboto"/>
              </a:rPr>
              <a:t>diario alimentare</a:t>
            </a:r>
            <a:endParaRPr sz="1800">
              <a:solidFill>
                <a:srgbClr val="FFCC9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CC99"/>
                </a:solidFill>
                <a:latin typeface="Roboto"/>
                <a:ea typeface="Roboto"/>
                <a:cs typeface="Roboto"/>
                <a:sym typeface="Roboto"/>
              </a:rPr>
              <a:t> con consumo acqua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8" name="Google Shape;498;p3"/>
          <p:cNvSpPr txBox="1"/>
          <p:nvPr/>
        </p:nvSpPr>
        <p:spPr>
          <a:xfrm>
            <a:off x="13258800" y="6834971"/>
            <a:ext cx="41071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FFCC99"/>
                </a:solidFill>
                <a:latin typeface="Roboto"/>
                <a:ea typeface="Roboto"/>
                <a:cs typeface="Roboto"/>
                <a:sym typeface="Roboto"/>
              </a:rPr>
              <a:t>Goal setting</a:t>
            </a:r>
            <a:r>
              <a:rPr lang="en-US" sz="1800">
                <a:solidFill>
                  <a:srgbClr val="FFCC99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CC99"/>
                </a:solidFill>
                <a:latin typeface="Roboto"/>
                <a:ea typeface="Roboto"/>
                <a:cs typeface="Roboto"/>
                <a:sym typeface="Roboto"/>
              </a:rPr>
              <a:t>(es: diminuire la carne,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CC99"/>
                </a:solidFill>
                <a:latin typeface="Roboto"/>
                <a:ea typeface="Roboto"/>
                <a:cs typeface="Roboto"/>
                <a:sym typeface="Roboto"/>
              </a:rPr>
              <a:t> aumentare la verdura …)</a:t>
            </a:r>
            <a:endParaRPr/>
          </a:p>
        </p:txBody>
      </p:sp>
      <p:cxnSp>
        <p:nvCxnSpPr>
          <p:cNvPr id="499" name="Google Shape;499;p3"/>
          <p:cNvCxnSpPr/>
          <p:nvPr/>
        </p:nvCxnSpPr>
        <p:spPr>
          <a:xfrm>
            <a:off x="12483639" y="6937918"/>
            <a:ext cx="0" cy="1354625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00" name="Google Shape;500;p3"/>
          <p:cNvCxnSpPr/>
          <p:nvPr/>
        </p:nvCxnSpPr>
        <p:spPr>
          <a:xfrm rot="10800000">
            <a:off x="4591697" y="4867238"/>
            <a:ext cx="0" cy="4572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01" name="Google Shape;501;p3"/>
          <p:cNvCxnSpPr/>
          <p:nvPr/>
        </p:nvCxnSpPr>
        <p:spPr>
          <a:xfrm rot="10800000">
            <a:off x="14859761" y="4871628"/>
            <a:ext cx="0" cy="4572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2" name="Google Shape;502;p3"/>
          <p:cNvSpPr txBox="1"/>
          <p:nvPr/>
        </p:nvSpPr>
        <p:spPr>
          <a:xfrm>
            <a:off x="2069363" y="266700"/>
            <a:ext cx="13835195" cy="715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5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OVERVIEW INTERVENTO NUTRIZIONALE</a:t>
            </a:r>
            <a:endParaRPr/>
          </a:p>
        </p:txBody>
      </p:sp>
      <p:pic>
        <p:nvPicPr>
          <p:cNvPr id="503" name="Google Shape;50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64771" y="2002773"/>
            <a:ext cx="618068" cy="1576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2563" y="1997461"/>
            <a:ext cx="722484" cy="158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98085" y="2002773"/>
            <a:ext cx="666004" cy="1576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487695" y="2006369"/>
            <a:ext cx="767174" cy="157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68771" y="6896686"/>
            <a:ext cx="852054" cy="850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07701" y="6870506"/>
            <a:ext cx="930654" cy="829982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3"/>
          <p:cNvSpPr/>
          <p:nvPr/>
        </p:nvSpPr>
        <p:spPr>
          <a:xfrm>
            <a:off x="4384524" y="1160502"/>
            <a:ext cx="951895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sng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Attivato dalla donna</a:t>
            </a:r>
            <a:r>
              <a:rPr lang="en-US" sz="3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; </a:t>
            </a:r>
            <a:r>
              <a:rPr lang="en-US" sz="3000" u="sng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strutturato</a:t>
            </a:r>
            <a:r>
              <a:rPr lang="en-US" sz="3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e </a:t>
            </a:r>
            <a:r>
              <a:rPr lang="en-US" sz="3000" u="sng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personalizzato</a:t>
            </a:r>
            <a:r>
              <a:rPr lang="en-US" sz="3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(L1).  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10" name="Google Shape;510;p3"/>
          <p:cNvGrpSpPr/>
          <p:nvPr/>
        </p:nvGrpSpPr>
        <p:grpSpPr>
          <a:xfrm>
            <a:off x="767327" y="4459681"/>
            <a:ext cx="16115086" cy="1022119"/>
            <a:chOff x="533400" y="4449766"/>
            <a:chExt cx="16115086" cy="1022119"/>
          </a:xfrm>
        </p:grpSpPr>
        <p:sp>
          <p:nvSpPr>
            <p:cNvPr id="511" name="Google Shape;511;p3"/>
            <p:cNvSpPr txBox="1"/>
            <p:nvPr/>
          </p:nvSpPr>
          <p:spPr>
            <a:xfrm>
              <a:off x="824586" y="5071775"/>
              <a:ext cx="28273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T0: ATTIVAZIONE APP</a:t>
              </a:r>
              <a:endParaRPr/>
            </a:p>
          </p:txBody>
        </p:sp>
        <p:cxnSp>
          <p:nvCxnSpPr>
            <p:cNvPr id="512" name="Google Shape;512;p3"/>
            <p:cNvCxnSpPr/>
            <p:nvPr/>
          </p:nvCxnSpPr>
          <p:spPr>
            <a:xfrm>
              <a:off x="533400" y="4723281"/>
              <a:ext cx="16115086" cy="19302"/>
            </a:xfrm>
            <a:prstGeom prst="straightConnector1">
              <a:avLst/>
            </a:prstGeom>
            <a:noFill/>
            <a:ln w="25400" cap="sq" cmpd="sng">
              <a:solidFill>
                <a:srgbClr val="F2F2F2"/>
              </a:solidFill>
              <a:prstDash val="solid"/>
              <a:bevel/>
              <a:headEnd type="none" w="sm" len="sm"/>
              <a:tailEnd type="triangle" w="lg" len="lg"/>
            </a:ln>
          </p:spPr>
        </p:cxnSp>
        <p:cxnSp>
          <p:nvCxnSpPr>
            <p:cNvPr id="513" name="Google Shape;513;p3"/>
            <p:cNvCxnSpPr/>
            <p:nvPr/>
          </p:nvCxnSpPr>
          <p:spPr>
            <a:xfrm>
              <a:off x="1066800" y="4723281"/>
              <a:ext cx="0" cy="232372"/>
            </a:xfrm>
            <a:prstGeom prst="straightConnector1">
              <a:avLst/>
            </a:prstGeom>
            <a:noFill/>
            <a:ln w="25400" cap="sq" cmpd="sng">
              <a:solidFill>
                <a:srgbClr val="F2F2F2"/>
              </a:solidFill>
              <a:prstDash val="solid"/>
              <a:bevel/>
              <a:headEnd type="none" w="sm" len="sm"/>
              <a:tailEnd type="none" w="sm" len="sm"/>
            </a:ln>
          </p:spPr>
        </p:cxnSp>
        <p:sp>
          <p:nvSpPr>
            <p:cNvPr id="514" name="Google Shape;514;p3"/>
            <p:cNvSpPr txBox="1"/>
            <p:nvPr/>
          </p:nvSpPr>
          <p:spPr>
            <a:xfrm>
              <a:off x="4147458" y="5071775"/>
              <a:ext cx="3711914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T1: ATTIVAZIONE UTENTE L1</a:t>
              </a:r>
              <a:endParaRPr/>
            </a:p>
          </p:txBody>
        </p:sp>
        <p:cxnSp>
          <p:nvCxnSpPr>
            <p:cNvPr id="515" name="Google Shape;515;p3"/>
            <p:cNvCxnSpPr/>
            <p:nvPr/>
          </p:nvCxnSpPr>
          <p:spPr>
            <a:xfrm>
              <a:off x="4389672" y="4744668"/>
              <a:ext cx="0" cy="232372"/>
            </a:xfrm>
            <a:prstGeom prst="straightConnector1">
              <a:avLst/>
            </a:prstGeom>
            <a:noFill/>
            <a:ln w="25400" cap="sq" cmpd="sng">
              <a:solidFill>
                <a:srgbClr val="F2F2F2"/>
              </a:solidFill>
              <a:prstDash val="solid"/>
              <a:bevel/>
              <a:headEnd type="none" w="sm" len="sm"/>
              <a:tailEnd type="none" w="sm" len="sm"/>
            </a:ln>
          </p:spPr>
        </p:cxnSp>
        <p:sp>
          <p:nvSpPr>
            <p:cNvPr id="516" name="Google Shape;516;p3"/>
            <p:cNvSpPr txBox="1"/>
            <p:nvPr/>
          </p:nvSpPr>
          <p:spPr>
            <a:xfrm>
              <a:off x="9571608" y="5071775"/>
              <a:ext cx="484428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T2</a:t>
              </a:r>
              <a:endParaRPr/>
            </a:p>
          </p:txBody>
        </p:sp>
        <p:cxnSp>
          <p:nvCxnSpPr>
            <p:cNvPr id="517" name="Google Shape;517;p3"/>
            <p:cNvCxnSpPr/>
            <p:nvPr/>
          </p:nvCxnSpPr>
          <p:spPr>
            <a:xfrm>
              <a:off x="9813822" y="4747185"/>
              <a:ext cx="0" cy="232372"/>
            </a:xfrm>
            <a:prstGeom prst="straightConnector1">
              <a:avLst/>
            </a:prstGeom>
            <a:noFill/>
            <a:ln w="25400" cap="sq" cmpd="sng">
              <a:solidFill>
                <a:srgbClr val="F2F2F2"/>
              </a:solidFill>
              <a:prstDash val="solid"/>
              <a:bevel/>
              <a:headEnd type="none" w="sm" len="sm"/>
              <a:tailEnd type="none" w="sm" len="sm"/>
            </a:ln>
          </p:spPr>
        </p:cxnSp>
        <p:sp>
          <p:nvSpPr>
            <p:cNvPr id="518" name="Google Shape;518;p3"/>
            <p:cNvSpPr txBox="1"/>
            <p:nvPr/>
          </p:nvSpPr>
          <p:spPr>
            <a:xfrm>
              <a:off x="13174671" y="5071775"/>
              <a:ext cx="484428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T3</a:t>
              </a:r>
              <a:endParaRPr/>
            </a:p>
          </p:txBody>
        </p:sp>
        <p:cxnSp>
          <p:nvCxnSpPr>
            <p:cNvPr id="519" name="Google Shape;519;p3"/>
            <p:cNvCxnSpPr/>
            <p:nvPr/>
          </p:nvCxnSpPr>
          <p:spPr>
            <a:xfrm>
              <a:off x="13416885" y="4734531"/>
              <a:ext cx="0" cy="232372"/>
            </a:xfrm>
            <a:prstGeom prst="straightConnector1">
              <a:avLst/>
            </a:prstGeom>
            <a:noFill/>
            <a:ln w="25400" cap="sq" cmpd="sng">
              <a:solidFill>
                <a:srgbClr val="F2F2F2"/>
              </a:solidFill>
              <a:prstDash val="solid"/>
              <a:bevel/>
              <a:headEnd type="none" w="sm" len="sm"/>
              <a:tailEnd type="none" w="sm" len="sm"/>
            </a:ln>
          </p:spPr>
        </p:cxnSp>
        <p:sp>
          <p:nvSpPr>
            <p:cNvPr id="520" name="Google Shape;520;p3"/>
            <p:cNvSpPr txBox="1"/>
            <p:nvPr/>
          </p:nvSpPr>
          <p:spPr>
            <a:xfrm>
              <a:off x="13988245" y="5071775"/>
              <a:ext cx="484428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T4</a:t>
              </a:r>
              <a:endParaRPr/>
            </a:p>
          </p:txBody>
        </p:sp>
        <p:cxnSp>
          <p:nvCxnSpPr>
            <p:cNvPr id="521" name="Google Shape;521;p3"/>
            <p:cNvCxnSpPr/>
            <p:nvPr/>
          </p:nvCxnSpPr>
          <p:spPr>
            <a:xfrm>
              <a:off x="14230459" y="4748597"/>
              <a:ext cx="0" cy="232372"/>
            </a:xfrm>
            <a:prstGeom prst="straightConnector1">
              <a:avLst/>
            </a:prstGeom>
            <a:noFill/>
            <a:ln w="25400" cap="sq" cmpd="sng">
              <a:solidFill>
                <a:srgbClr val="F2F2F2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522" name="Google Shape;522;p3"/>
            <p:cNvCxnSpPr/>
            <p:nvPr/>
          </p:nvCxnSpPr>
          <p:spPr>
            <a:xfrm>
              <a:off x="16648485" y="4449766"/>
              <a:ext cx="1" cy="549966"/>
            </a:xfrm>
            <a:prstGeom prst="straightConnector1">
              <a:avLst/>
            </a:prstGeom>
            <a:noFill/>
            <a:ln w="25400" cap="sq" cmpd="sng">
              <a:solidFill>
                <a:srgbClr val="F2F2F2"/>
              </a:solidFill>
              <a:prstDash val="solid"/>
              <a:bevel/>
              <a:headEnd type="none" w="sm" len="sm"/>
              <a:tailEnd type="none" w="sm" len="sm"/>
            </a:ln>
          </p:spPr>
        </p:cxnSp>
      </p:grpSp>
      <p:grpSp>
        <p:nvGrpSpPr>
          <p:cNvPr id="523" name="Google Shape;523;p3"/>
          <p:cNvGrpSpPr/>
          <p:nvPr/>
        </p:nvGrpSpPr>
        <p:grpSpPr>
          <a:xfrm>
            <a:off x="1300727" y="3944059"/>
            <a:ext cx="15581686" cy="515622"/>
            <a:chOff x="1066800" y="5567329"/>
            <a:chExt cx="15581686" cy="515622"/>
          </a:xfrm>
        </p:grpSpPr>
        <p:sp>
          <p:nvSpPr>
            <p:cNvPr id="524" name="Google Shape;524;p3"/>
            <p:cNvSpPr/>
            <p:nvPr/>
          </p:nvSpPr>
          <p:spPr>
            <a:xfrm>
              <a:off x="1066800" y="5567329"/>
              <a:ext cx="15581686" cy="515622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25" name="Google Shape;525;p3"/>
            <p:cNvSpPr txBox="1"/>
            <p:nvPr/>
          </p:nvSpPr>
          <p:spPr>
            <a:xfrm>
              <a:off x="1118038" y="5631613"/>
              <a:ext cx="11023018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rgbClr val="1166B3"/>
                  </a:solidFill>
                  <a:latin typeface="Roboto"/>
                  <a:ea typeface="Roboto"/>
                  <a:cs typeface="Roboto"/>
                  <a:sym typeface="Roboto"/>
                </a:rPr>
                <a:t>L0 - INFORMAZIONI E SUGGERIMENTI GENERALI PER UNA CORRETTA INFORMAZIONE</a:t>
              </a:r>
              <a:endParaRPr/>
            </a:p>
          </p:txBody>
        </p:sp>
      </p:grpSp>
      <p:sp>
        <p:nvSpPr>
          <p:cNvPr id="526" name="Google Shape;526;p3"/>
          <p:cNvSpPr/>
          <p:nvPr/>
        </p:nvSpPr>
        <p:spPr>
          <a:xfrm>
            <a:off x="4640500" y="6189228"/>
            <a:ext cx="12269127" cy="512064"/>
          </a:xfrm>
          <a:prstGeom prst="rect">
            <a:avLst/>
          </a:prstGeom>
          <a:noFill/>
          <a:ln w="63500" cap="flat" cmpd="sng">
            <a:solidFill>
              <a:srgbClr val="FFCC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7" name="Google Shape;527;p3"/>
          <p:cNvSpPr txBox="1"/>
          <p:nvPr/>
        </p:nvSpPr>
        <p:spPr>
          <a:xfrm>
            <a:off x="4704536" y="5676900"/>
            <a:ext cx="640630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CC99"/>
                </a:solidFill>
                <a:latin typeface="Roboto"/>
                <a:ea typeface="Roboto"/>
                <a:cs typeface="Roboto"/>
                <a:sym typeface="Roboto"/>
              </a:rPr>
              <a:t>L1 – INTERVENTO DI COACHING NUTRIZIONALE </a:t>
            </a:r>
            <a:endParaRPr/>
          </a:p>
        </p:txBody>
      </p:sp>
      <p:sp>
        <p:nvSpPr>
          <p:cNvPr id="528" name="Google Shape;528;p3"/>
          <p:cNvSpPr/>
          <p:nvPr/>
        </p:nvSpPr>
        <p:spPr>
          <a:xfrm>
            <a:off x="5282740" y="6189229"/>
            <a:ext cx="2104723" cy="487372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9" name="Google Shape;529;p3"/>
          <p:cNvSpPr/>
          <p:nvPr/>
        </p:nvSpPr>
        <p:spPr>
          <a:xfrm>
            <a:off x="14436004" y="6194389"/>
            <a:ext cx="2104723" cy="487372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0" name="Google Shape;530;p3"/>
          <p:cNvSpPr txBox="1"/>
          <p:nvPr/>
        </p:nvSpPr>
        <p:spPr>
          <a:xfrm>
            <a:off x="5725443" y="6241477"/>
            <a:ext cx="13773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166B3"/>
                </a:solidFill>
                <a:latin typeface="Roboto"/>
                <a:ea typeface="Roboto"/>
                <a:cs typeface="Roboto"/>
                <a:sym typeface="Roboto"/>
              </a:rPr>
              <a:t>1 settimana</a:t>
            </a:r>
            <a:endParaRPr sz="1800">
              <a:solidFill>
                <a:srgbClr val="1166B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31" name="Google Shape;531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614076">
            <a:off x="5410706" y="6225015"/>
            <a:ext cx="341205" cy="415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2" name="Google Shape;532;p3"/>
          <p:cNvGrpSpPr/>
          <p:nvPr/>
        </p:nvGrpSpPr>
        <p:grpSpPr>
          <a:xfrm>
            <a:off x="10368527" y="6129884"/>
            <a:ext cx="2441484" cy="584775"/>
            <a:chOff x="10297212" y="6629492"/>
            <a:chExt cx="2441484" cy="584775"/>
          </a:xfrm>
        </p:grpSpPr>
        <p:sp>
          <p:nvSpPr>
            <p:cNvPr id="533" name="Google Shape;533;p3"/>
            <p:cNvSpPr/>
            <p:nvPr/>
          </p:nvSpPr>
          <p:spPr>
            <a:xfrm>
              <a:off x="10297212" y="6713528"/>
              <a:ext cx="2104723" cy="487372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534" name="Google Shape;534;p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0412565" y="6725578"/>
              <a:ext cx="484367" cy="463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5" name="Google Shape;535;p3"/>
            <p:cNvSpPr txBox="1"/>
            <p:nvPr/>
          </p:nvSpPr>
          <p:spPr>
            <a:xfrm>
              <a:off x="10915827" y="6629492"/>
              <a:ext cx="182286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1166B3"/>
                  </a:solidFill>
                  <a:latin typeface="Roboto"/>
                  <a:ea typeface="Roboto"/>
                  <a:cs typeface="Roboto"/>
                  <a:sym typeface="Roboto"/>
                </a:rPr>
                <a:t>1 settimana rinnovabile</a:t>
              </a:r>
              <a:endParaRPr sz="1600">
                <a:solidFill>
                  <a:srgbClr val="1166B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36" name="Google Shape;536;p3"/>
          <p:cNvSpPr/>
          <p:nvPr/>
        </p:nvSpPr>
        <p:spPr>
          <a:xfrm>
            <a:off x="804419" y="6078972"/>
            <a:ext cx="371431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CC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Tre livelli di interazione 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CC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successivi</a:t>
            </a:r>
            <a:endParaRPr sz="2000">
              <a:solidFill>
                <a:srgbClr val="FFCC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37" name="Google Shape;537;p3"/>
          <p:cNvCxnSpPr/>
          <p:nvPr/>
        </p:nvCxnSpPr>
        <p:spPr>
          <a:xfrm>
            <a:off x="4637198" y="6770376"/>
            <a:ext cx="0" cy="990739"/>
          </a:xfrm>
          <a:prstGeom prst="straightConnector1">
            <a:avLst/>
          </a:prstGeom>
          <a:noFill/>
          <a:ln w="25400" cap="sq" cmpd="sng">
            <a:solidFill>
              <a:srgbClr val="C9F0FE"/>
            </a:solidFill>
            <a:prstDash val="dash"/>
            <a:bevel/>
            <a:headEnd type="none" w="sm" len="sm"/>
            <a:tailEnd type="none" w="sm" len="sm"/>
          </a:ln>
        </p:spPr>
      </p:cxnSp>
      <p:cxnSp>
        <p:nvCxnSpPr>
          <p:cNvPr id="538" name="Google Shape;538;p3"/>
          <p:cNvCxnSpPr/>
          <p:nvPr/>
        </p:nvCxnSpPr>
        <p:spPr>
          <a:xfrm>
            <a:off x="10047749" y="6743163"/>
            <a:ext cx="0" cy="990739"/>
          </a:xfrm>
          <a:prstGeom prst="straightConnector1">
            <a:avLst/>
          </a:prstGeom>
          <a:noFill/>
          <a:ln w="25400" cap="sq" cmpd="sng">
            <a:solidFill>
              <a:srgbClr val="C9F0FE"/>
            </a:solidFill>
            <a:prstDash val="dash"/>
            <a:bevel/>
            <a:headEnd type="none" w="sm" len="sm"/>
            <a:tailEnd type="none" w="sm" len="sm"/>
          </a:ln>
        </p:spPr>
      </p:cxnSp>
      <p:sp>
        <p:nvSpPr>
          <p:cNvPr id="539" name="Google Shape;539;p3"/>
          <p:cNvSpPr txBox="1"/>
          <p:nvPr/>
        </p:nvSpPr>
        <p:spPr>
          <a:xfrm>
            <a:off x="9780157" y="7733902"/>
            <a:ext cx="378340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C9F0FE"/>
                </a:solidFill>
                <a:latin typeface="Roboto"/>
                <a:ea typeface="Roboto"/>
                <a:cs typeface="Roboto"/>
                <a:sym typeface="Roboto"/>
              </a:rPr>
              <a:t>Q’</a:t>
            </a:r>
            <a:r>
              <a:rPr lang="en-US" sz="1600">
                <a:solidFill>
                  <a:srgbClr val="C9F0FE"/>
                </a:solidFill>
                <a:latin typeface="Roboto"/>
                <a:ea typeface="Roboto"/>
                <a:cs typeface="Roboto"/>
                <a:sym typeface="Roboto"/>
              </a:rPr>
              <a:t>Knowledge Nutrition Questionnaire</a:t>
            </a:r>
            <a:endParaRPr/>
          </a:p>
        </p:txBody>
      </p:sp>
      <p:sp>
        <p:nvSpPr>
          <p:cNvPr id="540" name="Google Shape;540;p3"/>
          <p:cNvSpPr txBox="1"/>
          <p:nvPr/>
        </p:nvSpPr>
        <p:spPr>
          <a:xfrm>
            <a:off x="13359548" y="8656798"/>
            <a:ext cx="31454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CDCDFF"/>
                </a:solidFill>
                <a:latin typeface="Roboto"/>
                <a:ea typeface="Roboto"/>
                <a:cs typeface="Roboto"/>
                <a:sym typeface="Roboto"/>
              </a:rPr>
              <a:t>Q’</a:t>
            </a:r>
            <a:r>
              <a:rPr lang="en-US" sz="1600">
                <a:solidFill>
                  <a:srgbClr val="CDCDFF"/>
                </a:solidFill>
                <a:latin typeface="Roboto"/>
                <a:ea typeface="Roboto"/>
                <a:cs typeface="Roboto"/>
                <a:sym typeface="Roboto"/>
              </a:rPr>
              <a:t>AderenzaDietaMediterranea</a:t>
            </a:r>
            <a:endParaRPr sz="1600">
              <a:solidFill>
                <a:srgbClr val="CDCD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41" name="Google Shape;541;p3"/>
          <p:cNvCxnSpPr/>
          <p:nvPr/>
        </p:nvCxnSpPr>
        <p:spPr>
          <a:xfrm>
            <a:off x="5034527" y="6756080"/>
            <a:ext cx="0" cy="1968422"/>
          </a:xfrm>
          <a:prstGeom prst="straightConnector1">
            <a:avLst/>
          </a:prstGeom>
          <a:noFill/>
          <a:ln w="25400" cap="sq" cmpd="sng">
            <a:solidFill>
              <a:srgbClr val="CDCDFF"/>
            </a:solidFill>
            <a:prstDash val="dash"/>
            <a:bevel/>
            <a:headEnd type="none" w="sm" len="sm"/>
            <a:tailEnd type="none" w="sm" len="sm"/>
          </a:ln>
        </p:spPr>
      </p:cxnSp>
      <p:cxnSp>
        <p:nvCxnSpPr>
          <p:cNvPr id="542" name="Google Shape;542;p3"/>
          <p:cNvCxnSpPr/>
          <p:nvPr/>
        </p:nvCxnSpPr>
        <p:spPr>
          <a:xfrm>
            <a:off x="13650812" y="6756080"/>
            <a:ext cx="0" cy="1968422"/>
          </a:xfrm>
          <a:prstGeom prst="straightConnector1">
            <a:avLst/>
          </a:prstGeom>
          <a:noFill/>
          <a:ln w="25400" cap="sq" cmpd="sng">
            <a:solidFill>
              <a:srgbClr val="CDCDFF"/>
            </a:solidFill>
            <a:prstDash val="dash"/>
            <a:bevel/>
            <a:headEnd type="none" w="sm" len="sm"/>
            <a:tailEnd type="none" w="sm" len="sm"/>
          </a:ln>
        </p:spPr>
      </p:cxnSp>
      <p:cxnSp>
        <p:nvCxnSpPr>
          <p:cNvPr id="543" name="Google Shape;543;p3"/>
          <p:cNvCxnSpPr/>
          <p:nvPr/>
        </p:nvCxnSpPr>
        <p:spPr>
          <a:xfrm flipH="1">
            <a:off x="8102069" y="8100147"/>
            <a:ext cx="1667796" cy="7787"/>
          </a:xfrm>
          <a:prstGeom prst="straightConnector1">
            <a:avLst/>
          </a:prstGeom>
          <a:noFill/>
          <a:ln w="25400" cap="sq" cmpd="sng">
            <a:solidFill>
              <a:srgbClr val="C9F0FE"/>
            </a:solidFill>
            <a:prstDash val="dot"/>
            <a:bevel/>
            <a:headEnd type="triangle" w="med" len="med"/>
            <a:tailEnd type="none" w="sm" len="sm"/>
          </a:ln>
        </p:spPr>
      </p:cxnSp>
      <p:cxnSp>
        <p:nvCxnSpPr>
          <p:cNvPr id="544" name="Google Shape;544;p3"/>
          <p:cNvCxnSpPr/>
          <p:nvPr/>
        </p:nvCxnSpPr>
        <p:spPr>
          <a:xfrm flipH="1">
            <a:off x="7946426" y="8998094"/>
            <a:ext cx="5413122" cy="13782"/>
          </a:xfrm>
          <a:prstGeom prst="straightConnector1">
            <a:avLst/>
          </a:prstGeom>
          <a:noFill/>
          <a:ln w="25400" cap="sq" cmpd="sng">
            <a:solidFill>
              <a:srgbClr val="CDCDFF"/>
            </a:solidFill>
            <a:prstDash val="dot"/>
            <a:bevel/>
            <a:headEnd type="triangle" w="med" len="med"/>
            <a:tailEnd type="none" w="sm" len="sm"/>
          </a:ln>
        </p:spPr>
      </p:cxnSp>
      <p:sp>
        <p:nvSpPr>
          <p:cNvPr id="545" name="Google Shape;545;p3"/>
          <p:cNvSpPr txBox="1"/>
          <p:nvPr/>
        </p:nvSpPr>
        <p:spPr>
          <a:xfrm>
            <a:off x="4397714" y="7733902"/>
            <a:ext cx="3783408" cy="584775"/>
          </a:xfrm>
          <a:prstGeom prst="rect">
            <a:avLst/>
          </a:prstGeom>
          <a:solidFill>
            <a:srgbClr val="1166B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C9F0FE"/>
                </a:solidFill>
                <a:latin typeface="Roboto"/>
                <a:ea typeface="Roboto"/>
                <a:cs typeface="Roboto"/>
                <a:sym typeface="Roboto"/>
              </a:rPr>
              <a:t>Q</a:t>
            </a:r>
            <a:r>
              <a:rPr lang="en-US" sz="1600">
                <a:solidFill>
                  <a:srgbClr val="C9F0FE"/>
                </a:solidFill>
                <a:latin typeface="Roboto"/>
                <a:ea typeface="Roboto"/>
                <a:cs typeface="Roboto"/>
                <a:sym typeface="Roboto"/>
              </a:rPr>
              <a:t>Knowledge Nutrition Questionnaire</a:t>
            </a:r>
            <a:endParaRPr/>
          </a:p>
        </p:txBody>
      </p:sp>
      <p:pic>
        <p:nvPicPr>
          <p:cNvPr id="546" name="Google Shape;546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57200" y="2462485"/>
            <a:ext cx="728219" cy="111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647457" y="6937918"/>
            <a:ext cx="851338" cy="7547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2204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" name="Google Shape;553;p4"/>
          <p:cNvGrpSpPr/>
          <p:nvPr/>
        </p:nvGrpSpPr>
        <p:grpSpPr>
          <a:xfrm>
            <a:off x="13050691" y="2456586"/>
            <a:ext cx="4932509" cy="6658705"/>
            <a:chOff x="13050691" y="2456586"/>
            <a:chExt cx="4932509" cy="6658705"/>
          </a:xfrm>
        </p:grpSpPr>
        <p:pic>
          <p:nvPicPr>
            <p:cNvPr id="554" name="Google Shape;554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183468" y="6499882"/>
              <a:ext cx="4771658" cy="26154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55" name="Google Shape;555;p4"/>
            <p:cNvGrpSpPr/>
            <p:nvPr/>
          </p:nvGrpSpPr>
          <p:grpSpPr>
            <a:xfrm>
              <a:off x="16244962" y="5538424"/>
              <a:ext cx="1726206" cy="1493034"/>
              <a:chOff x="262265" y="6599395"/>
              <a:chExt cx="1726206" cy="1493034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262265" y="6599395"/>
                <a:ext cx="1726206" cy="1493034"/>
              </a:xfrm>
              <a:prstGeom prst="wedgeEllipseCallout">
                <a:avLst>
                  <a:gd name="adj1" fmla="val -29893"/>
                  <a:gd name="adj2" fmla="val 65793"/>
                </a:avLst>
              </a:prstGeom>
              <a:solidFill>
                <a:srgbClr val="D8D8D8"/>
              </a:solidFill>
              <a:ln w="635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 b="1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Q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557" name="Google Shape;557;p4"/>
              <p:cNvSpPr txBox="1"/>
              <p:nvPr/>
            </p:nvSpPr>
            <p:spPr>
              <a:xfrm>
                <a:off x="367220" y="7361565"/>
                <a:ext cx="1516297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200" i="1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CHIEDE</a:t>
                </a:r>
                <a:endParaRPr/>
              </a:p>
            </p:txBody>
          </p:sp>
        </p:grpSp>
        <p:pic>
          <p:nvPicPr>
            <p:cNvPr id="558" name="Google Shape;558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050691" y="2456586"/>
              <a:ext cx="4932509" cy="328833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9" name="Google Shape;559;p4"/>
          <p:cNvSpPr/>
          <p:nvPr/>
        </p:nvSpPr>
        <p:spPr>
          <a:xfrm>
            <a:off x="5730239" y="0"/>
            <a:ext cx="11305713" cy="10287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60" name="Google Shape;56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7746" y="3041829"/>
            <a:ext cx="3597120" cy="3576264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4"/>
          <p:cNvSpPr txBox="1"/>
          <p:nvPr/>
        </p:nvSpPr>
        <p:spPr>
          <a:xfrm>
            <a:off x="0" y="1409700"/>
            <a:ext cx="5730240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5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CASA DELLA GESTANTE</a:t>
            </a:r>
            <a:endParaRPr/>
          </a:p>
        </p:txBody>
      </p:sp>
      <p:grpSp>
        <p:nvGrpSpPr>
          <p:cNvPr id="562" name="Google Shape;562;p4"/>
          <p:cNvGrpSpPr/>
          <p:nvPr/>
        </p:nvGrpSpPr>
        <p:grpSpPr>
          <a:xfrm>
            <a:off x="14630400" y="9801189"/>
            <a:ext cx="3487004" cy="369332"/>
            <a:chOff x="9753600" y="6534120"/>
            <a:chExt cx="2324669" cy="246221"/>
          </a:xfrm>
        </p:grpSpPr>
        <p:pic>
          <p:nvPicPr>
            <p:cNvPr id="563" name="Google Shape;563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357302" y="6534120"/>
              <a:ext cx="720967" cy="2369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4" name="Google Shape;564;p4"/>
            <p:cNvSpPr txBox="1"/>
            <p:nvPr/>
          </p:nvSpPr>
          <p:spPr>
            <a:xfrm>
              <a:off x="9753600" y="6534120"/>
              <a:ext cx="1664662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Images by pch.Vector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65" name="Google Shape;565;p4"/>
          <p:cNvSpPr txBox="1"/>
          <p:nvPr/>
        </p:nvSpPr>
        <p:spPr>
          <a:xfrm>
            <a:off x="6090179" y="4993838"/>
            <a:ext cx="5592534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Suggerimenti contestualizzati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 base alla </a:t>
            </a:r>
            <a:r>
              <a:rPr lang="en-US" sz="2600" i="1" u="sng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settimana di gestazione</a:t>
            </a:r>
            <a:r>
              <a:rPr lang="en-US" sz="26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  <a:endParaRPr/>
          </a:p>
        </p:txBody>
      </p:sp>
      <p:pic>
        <p:nvPicPr>
          <p:cNvPr id="566" name="Google Shape;566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5928" y="5905500"/>
            <a:ext cx="4495255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654368" y="1582526"/>
            <a:ext cx="1195397" cy="928039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4"/>
          <p:cNvSpPr txBox="1"/>
          <p:nvPr/>
        </p:nvSpPr>
        <p:spPr>
          <a:xfrm>
            <a:off x="5765705" y="234073"/>
            <a:ext cx="1053365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L0: informazioni e suggerimenti generali</a:t>
            </a:r>
            <a:endParaRPr sz="4200" b="1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569" name="Google Shape;569;p4"/>
          <p:cNvCxnSpPr/>
          <p:nvPr/>
        </p:nvCxnSpPr>
        <p:spPr>
          <a:xfrm>
            <a:off x="5943600" y="972737"/>
            <a:ext cx="10241280" cy="0"/>
          </a:xfrm>
          <a:prstGeom prst="straightConnector1">
            <a:avLst/>
          </a:prstGeom>
          <a:noFill/>
          <a:ln w="25400" cap="sq" cmpd="sng">
            <a:solidFill>
              <a:schemeClr val="lt1"/>
            </a:solidFill>
            <a:prstDash val="solid"/>
            <a:bevel/>
            <a:headEnd type="none" w="sm" len="sm"/>
            <a:tailEnd type="none" w="sm" len="sm"/>
          </a:ln>
        </p:spPr>
      </p:cxnSp>
      <p:pic>
        <p:nvPicPr>
          <p:cNvPr id="570" name="Google Shape;570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02852" y="6645720"/>
            <a:ext cx="5418148" cy="3302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307413" y="1745698"/>
            <a:ext cx="3069682" cy="300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629762" y="1844963"/>
            <a:ext cx="4105031" cy="290531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4"/>
          <p:cNvSpPr txBox="1"/>
          <p:nvPr/>
        </p:nvSpPr>
        <p:spPr>
          <a:xfrm>
            <a:off x="12042652" y="4993838"/>
            <a:ext cx="3763485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Chatbot </a:t>
            </a:r>
            <a:r>
              <a:rPr lang="en-US" sz="2600" i="1" u="sng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proattivo</a:t>
            </a:r>
            <a:r>
              <a:rPr lang="en-US" sz="26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Materiale multimediale.</a:t>
            </a:r>
            <a:endParaRPr sz="2600" i="1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74" name="Google Shape;574;p4"/>
          <p:cNvSpPr txBox="1"/>
          <p:nvPr/>
        </p:nvSpPr>
        <p:spPr>
          <a:xfrm>
            <a:off x="6048945" y="6618093"/>
            <a:ext cx="4009455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Informazioni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 suggerimenti generali (es: acido folico,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alimenti da evitare).</a:t>
            </a:r>
            <a:endParaRPr sz="2600" i="1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644981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5"/>
          <p:cNvGrpSpPr/>
          <p:nvPr/>
        </p:nvGrpSpPr>
        <p:grpSpPr>
          <a:xfrm>
            <a:off x="13050691" y="2456586"/>
            <a:ext cx="4932509" cy="6658705"/>
            <a:chOff x="13050691" y="2456586"/>
            <a:chExt cx="4932509" cy="6658705"/>
          </a:xfrm>
        </p:grpSpPr>
        <p:pic>
          <p:nvPicPr>
            <p:cNvPr id="580" name="Google Shape;580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183468" y="6499882"/>
              <a:ext cx="4771658" cy="26154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81" name="Google Shape;581;p5"/>
            <p:cNvGrpSpPr/>
            <p:nvPr/>
          </p:nvGrpSpPr>
          <p:grpSpPr>
            <a:xfrm>
              <a:off x="16244962" y="5538424"/>
              <a:ext cx="1726206" cy="1493034"/>
              <a:chOff x="262265" y="6599395"/>
              <a:chExt cx="1726206" cy="1493034"/>
            </a:xfrm>
          </p:grpSpPr>
          <p:sp>
            <p:nvSpPr>
              <p:cNvPr id="582" name="Google Shape;582;p5"/>
              <p:cNvSpPr/>
              <p:nvPr/>
            </p:nvSpPr>
            <p:spPr>
              <a:xfrm>
                <a:off x="262265" y="6599395"/>
                <a:ext cx="1726206" cy="1493034"/>
              </a:xfrm>
              <a:prstGeom prst="wedgeEllipseCallout">
                <a:avLst>
                  <a:gd name="adj1" fmla="val -29893"/>
                  <a:gd name="adj2" fmla="val 65793"/>
                </a:avLst>
              </a:prstGeom>
              <a:solidFill>
                <a:srgbClr val="D8D8D8"/>
              </a:solidFill>
              <a:ln w="635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 b="1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Q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583" name="Google Shape;583;p5"/>
              <p:cNvSpPr txBox="1"/>
              <p:nvPr/>
            </p:nvSpPr>
            <p:spPr>
              <a:xfrm>
                <a:off x="367220" y="7361565"/>
                <a:ext cx="1516297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200" i="1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CHIEDE</a:t>
                </a:r>
                <a:endParaRPr/>
              </a:p>
            </p:txBody>
          </p:sp>
        </p:grpSp>
        <p:pic>
          <p:nvPicPr>
            <p:cNvPr id="584" name="Google Shape;584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050691" y="2456586"/>
              <a:ext cx="4932509" cy="328833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5" name="Google Shape;585;p5"/>
          <p:cNvSpPr/>
          <p:nvPr/>
        </p:nvSpPr>
        <p:spPr>
          <a:xfrm>
            <a:off x="5730239" y="2006"/>
            <a:ext cx="11305713" cy="10287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86" name="Google Shape;586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7746" y="3041829"/>
            <a:ext cx="3597120" cy="3576264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5"/>
          <p:cNvSpPr txBox="1"/>
          <p:nvPr/>
        </p:nvSpPr>
        <p:spPr>
          <a:xfrm>
            <a:off x="0" y="1409700"/>
            <a:ext cx="5730240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5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CASA DELLA GESTANTE</a:t>
            </a:r>
            <a:endParaRPr/>
          </a:p>
        </p:txBody>
      </p:sp>
      <p:grpSp>
        <p:nvGrpSpPr>
          <p:cNvPr id="588" name="Google Shape;588;p5"/>
          <p:cNvGrpSpPr/>
          <p:nvPr/>
        </p:nvGrpSpPr>
        <p:grpSpPr>
          <a:xfrm>
            <a:off x="15773400" y="9803368"/>
            <a:ext cx="2496993" cy="369332"/>
            <a:chOff x="10515602" y="6534120"/>
            <a:chExt cx="1664662" cy="246221"/>
          </a:xfrm>
        </p:grpSpPr>
        <p:pic>
          <p:nvPicPr>
            <p:cNvPr id="589" name="Google Shape;589;p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357302" y="6534120"/>
              <a:ext cx="720967" cy="2369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0" name="Google Shape;590;p5"/>
            <p:cNvSpPr txBox="1"/>
            <p:nvPr/>
          </p:nvSpPr>
          <p:spPr>
            <a:xfrm>
              <a:off x="10515602" y="6534120"/>
              <a:ext cx="1664662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Images by</a:t>
              </a:r>
              <a:endParaRPr/>
            </a:p>
          </p:txBody>
        </p:sp>
      </p:grpSp>
      <p:sp>
        <p:nvSpPr>
          <p:cNvPr id="591" name="Google Shape;591;p5"/>
          <p:cNvSpPr txBox="1"/>
          <p:nvPr/>
        </p:nvSpPr>
        <p:spPr>
          <a:xfrm>
            <a:off x="9164586" y="4502457"/>
            <a:ext cx="7453229" cy="1877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Proposta di questionari validati per il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rilevamento delle proprie </a:t>
            </a:r>
            <a:r>
              <a:rPr lang="en-US" sz="2600" i="1" u="sng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abitudini alimentari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 valutazione iniziale della </a:t>
            </a:r>
            <a:r>
              <a:rPr lang="en-US" sz="2600" i="1" u="sng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conoscenza</a:t>
            </a:r>
            <a:r>
              <a:rPr lang="en-US" sz="26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dei principi </a:t>
            </a:r>
            <a:r>
              <a:rPr lang="en-US" sz="2600" i="1" u="sng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della dieta mediterranea</a:t>
            </a:r>
            <a:r>
              <a:rPr lang="en-US" sz="26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  <a:endParaRPr sz="2600" i="1" u="sng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592" name="Google Shape;592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5928" y="5905500"/>
            <a:ext cx="4495255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10318" y="3543300"/>
            <a:ext cx="1058968" cy="822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91645" y="3954362"/>
            <a:ext cx="2478091" cy="2425532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5"/>
          <p:cNvSpPr txBox="1"/>
          <p:nvPr/>
        </p:nvSpPr>
        <p:spPr>
          <a:xfrm>
            <a:off x="6080760" y="1538923"/>
            <a:ext cx="573024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Attivazione dell’intervento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 </a:t>
            </a:r>
            <a:r>
              <a:rPr lang="en-US" sz="2800" i="1" u="sng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base volontaria</a:t>
            </a:r>
            <a:r>
              <a:rPr lang="en-US" sz="28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  <a:endParaRPr sz="2800" i="1" u="sng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596" name="Google Shape;596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012880" y="1539070"/>
            <a:ext cx="4237642" cy="2216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539910" y="6896100"/>
            <a:ext cx="3182243" cy="2270543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5"/>
          <p:cNvSpPr txBox="1"/>
          <p:nvPr/>
        </p:nvSpPr>
        <p:spPr>
          <a:xfrm>
            <a:off x="6110318" y="234073"/>
            <a:ext cx="996298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L1: intervento di coaching nutrizionale</a:t>
            </a:r>
            <a:endParaRPr sz="4200" b="1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599" name="Google Shape;599;p5"/>
          <p:cNvCxnSpPr/>
          <p:nvPr/>
        </p:nvCxnSpPr>
        <p:spPr>
          <a:xfrm>
            <a:off x="6238992" y="972737"/>
            <a:ext cx="9784080" cy="0"/>
          </a:xfrm>
          <a:prstGeom prst="straightConnector1">
            <a:avLst/>
          </a:prstGeom>
          <a:noFill/>
          <a:ln w="25400" cap="sq" cmpd="sng">
            <a:solidFill>
              <a:schemeClr val="lt1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600" name="Google Shape;600;p5"/>
          <p:cNvCxnSpPr/>
          <p:nvPr/>
        </p:nvCxnSpPr>
        <p:spPr>
          <a:xfrm rot="10800000">
            <a:off x="8887178" y="7772317"/>
            <a:ext cx="910423" cy="0"/>
          </a:xfrm>
          <a:prstGeom prst="straightConnector1">
            <a:avLst/>
          </a:prstGeom>
          <a:noFill/>
          <a:ln w="50800" cap="sq" cmpd="sng">
            <a:solidFill>
              <a:schemeClr val="accent2"/>
            </a:solidFill>
            <a:prstDash val="solid"/>
            <a:bevel/>
            <a:headEnd type="none" w="sm" len="sm"/>
            <a:tailEnd type="triangle" w="med" len="med"/>
          </a:ln>
        </p:spPr>
      </p:cxnSp>
      <p:cxnSp>
        <p:nvCxnSpPr>
          <p:cNvPr id="601" name="Google Shape;601;p5"/>
          <p:cNvCxnSpPr/>
          <p:nvPr/>
        </p:nvCxnSpPr>
        <p:spPr>
          <a:xfrm>
            <a:off x="12748269" y="7811644"/>
            <a:ext cx="870398" cy="0"/>
          </a:xfrm>
          <a:prstGeom prst="straightConnector1">
            <a:avLst/>
          </a:prstGeom>
          <a:noFill/>
          <a:ln w="50800" cap="sq" cmpd="sng">
            <a:solidFill>
              <a:schemeClr val="accent2"/>
            </a:solidFill>
            <a:prstDash val="solid"/>
            <a:bevel/>
            <a:headEnd type="none" w="sm" len="sm"/>
            <a:tailEnd type="triangle" w="med" len="med"/>
          </a:ln>
        </p:spPr>
      </p:cxnSp>
      <p:sp>
        <p:nvSpPr>
          <p:cNvPr id="602" name="Google Shape;602;p5"/>
          <p:cNvSpPr txBox="1"/>
          <p:nvPr/>
        </p:nvSpPr>
        <p:spPr>
          <a:xfrm>
            <a:off x="8267520" y="9233240"/>
            <a:ext cx="583724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Questionari validati</a:t>
            </a:r>
            <a:endParaRPr sz="2600" i="1" u="sng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03" name="Google Shape;603;p5"/>
          <p:cNvSpPr txBox="1"/>
          <p:nvPr/>
        </p:nvSpPr>
        <p:spPr>
          <a:xfrm>
            <a:off x="6080760" y="2639080"/>
            <a:ext cx="57302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Tre livelli di interazione successivi.</a:t>
            </a:r>
            <a:endParaRPr sz="2800" i="1" u="sng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604" name="Google Shape;604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385469" y="6974957"/>
            <a:ext cx="2284110" cy="1798129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5"/>
          <p:cNvSpPr txBox="1"/>
          <p:nvPr/>
        </p:nvSpPr>
        <p:spPr>
          <a:xfrm>
            <a:off x="6011500" y="8870083"/>
            <a:ext cx="303204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ABITUDINI ALIMENTARI</a:t>
            </a:r>
            <a:endParaRPr/>
          </a:p>
        </p:txBody>
      </p:sp>
      <p:pic>
        <p:nvPicPr>
          <p:cNvPr id="606" name="Google Shape;606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3689605" y="6946562"/>
            <a:ext cx="2066419" cy="1801368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5"/>
          <p:cNvSpPr txBox="1"/>
          <p:nvPr/>
        </p:nvSpPr>
        <p:spPr>
          <a:xfrm>
            <a:off x="13167426" y="8860939"/>
            <a:ext cx="310418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PIRAMIDE ALIMENTARE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07565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3" name="Google Shape;613;p6"/>
          <p:cNvGrpSpPr/>
          <p:nvPr/>
        </p:nvGrpSpPr>
        <p:grpSpPr>
          <a:xfrm>
            <a:off x="13050691" y="2456586"/>
            <a:ext cx="4932509" cy="6658705"/>
            <a:chOff x="13050691" y="2456586"/>
            <a:chExt cx="4932509" cy="6658705"/>
          </a:xfrm>
        </p:grpSpPr>
        <p:pic>
          <p:nvPicPr>
            <p:cNvPr id="614" name="Google Shape;614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183468" y="6499882"/>
              <a:ext cx="4771658" cy="26154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15" name="Google Shape;615;p6"/>
            <p:cNvGrpSpPr/>
            <p:nvPr/>
          </p:nvGrpSpPr>
          <p:grpSpPr>
            <a:xfrm>
              <a:off x="16244962" y="5538424"/>
              <a:ext cx="1726206" cy="1493034"/>
              <a:chOff x="262265" y="6599395"/>
              <a:chExt cx="1726206" cy="1493034"/>
            </a:xfrm>
          </p:grpSpPr>
          <p:sp>
            <p:nvSpPr>
              <p:cNvPr id="616" name="Google Shape;616;p6"/>
              <p:cNvSpPr/>
              <p:nvPr/>
            </p:nvSpPr>
            <p:spPr>
              <a:xfrm>
                <a:off x="262265" y="6599395"/>
                <a:ext cx="1726206" cy="1493034"/>
              </a:xfrm>
              <a:prstGeom prst="wedgeEllipseCallout">
                <a:avLst>
                  <a:gd name="adj1" fmla="val -29893"/>
                  <a:gd name="adj2" fmla="val 65793"/>
                </a:avLst>
              </a:prstGeom>
              <a:solidFill>
                <a:srgbClr val="D8D8D8"/>
              </a:solidFill>
              <a:ln w="635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 b="1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Q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617" name="Google Shape;617;p6"/>
              <p:cNvSpPr txBox="1"/>
              <p:nvPr/>
            </p:nvSpPr>
            <p:spPr>
              <a:xfrm>
                <a:off x="367220" y="7361565"/>
                <a:ext cx="1516297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200" i="1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CHIEDE</a:t>
                </a:r>
                <a:endParaRPr/>
              </a:p>
            </p:txBody>
          </p:sp>
        </p:grpSp>
        <p:pic>
          <p:nvPicPr>
            <p:cNvPr id="618" name="Google Shape;618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050691" y="2456586"/>
              <a:ext cx="4932509" cy="328833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9" name="Google Shape;619;p6"/>
          <p:cNvSpPr/>
          <p:nvPr/>
        </p:nvSpPr>
        <p:spPr>
          <a:xfrm>
            <a:off x="5730239" y="0"/>
            <a:ext cx="11305713" cy="10287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20" name="Google Shape;62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7746" y="3041829"/>
            <a:ext cx="3597120" cy="3576264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6"/>
          <p:cNvSpPr txBox="1"/>
          <p:nvPr/>
        </p:nvSpPr>
        <p:spPr>
          <a:xfrm>
            <a:off x="0" y="1409700"/>
            <a:ext cx="5730240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5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CASA DELLA GESTANTE</a:t>
            </a:r>
            <a:endParaRPr/>
          </a:p>
        </p:txBody>
      </p:sp>
      <p:pic>
        <p:nvPicPr>
          <p:cNvPr id="622" name="Google Shape;622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5928" y="5905500"/>
            <a:ext cx="4495255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6"/>
          <p:cNvSpPr txBox="1"/>
          <p:nvPr/>
        </p:nvSpPr>
        <p:spPr>
          <a:xfrm>
            <a:off x="6110318" y="234073"/>
            <a:ext cx="996298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L1: intervento di coaching nutrizionale</a:t>
            </a:r>
            <a:endParaRPr sz="4200" b="1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624" name="Google Shape;624;p6"/>
          <p:cNvCxnSpPr/>
          <p:nvPr/>
        </p:nvCxnSpPr>
        <p:spPr>
          <a:xfrm>
            <a:off x="6238992" y="972737"/>
            <a:ext cx="9784080" cy="0"/>
          </a:xfrm>
          <a:prstGeom prst="straightConnector1">
            <a:avLst/>
          </a:prstGeom>
          <a:noFill/>
          <a:ln w="25400" cap="sq" cmpd="sng">
            <a:solidFill>
              <a:schemeClr val="lt1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625" name="Google Shape;625;p6"/>
          <p:cNvSpPr txBox="1"/>
          <p:nvPr/>
        </p:nvSpPr>
        <p:spPr>
          <a:xfrm>
            <a:off x="5867400" y="1280549"/>
            <a:ext cx="1102197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Step 1: intervento di educazione alimentare (</a:t>
            </a:r>
            <a:r>
              <a:rPr lang="en-US" sz="32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micro-learning</a:t>
            </a:r>
            <a:r>
              <a:rPr lang="en-US" sz="3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)</a:t>
            </a:r>
            <a:endParaRPr sz="3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26" name="Google Shape;626;p6"/>
          <p:cNvSpPr txBox="1"/>
          <p:nvPr/>
        </p:nvSpPr>
        <p:spPr>
          <a:xfrm>
            <a:off x="9590766" y="2098238"/>
            <a:ext cx="900289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Patto formativo.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Rivalutazione finale delle conoscenze generali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della dieta mediterranea.</a:t>
            </a:r>
            <a:endParaRPr/>
          </a:p>
        </p:txBody>
      </p:sp>
      <p:pic>
        <p:nvPicPr>
          <p:cNvPr id="627" name="Google Shape;627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608509" y="4051424"/>
            <a:ext cx="3707691" cy="494604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grpSp>
        <p:nvGrpSpPr>
          <p:cNvPr id="628" name="Google Shape;628;p6"/>
          <p:cNvGrpSpPr/>
          <p:nvPr/>
        </p:nvGrpSpPr>
        <p:grpSpPr>
          <a:xfrm>
            <a:off x="14630400" y="9801189"/>
            <a:ext cx="3487004" cy="369332"/>
            <a:chOff x="9753600" y="6534120"/>
            <a:chExt cx="2324669" cy="246221"/>
          </a:xfrm>
        </p:grpSpPr>
        <p:pic>
          <p:nvPicPr>
            <p:cNvPr id="629" name="Google Shape;629;p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1357302" y="6534120"/>
              <a:ext cx="720967" cy="2369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0" name="Google Shape;630;p6"/>
            <p:cNvSpPr txBox="1"/>
            <p:nvPr/>
          </p:nvSpPr>
          <p:spPr>
            <a:xfrm>
              <a:off x="9753600" y="6534120"/>
              <a:ext cx="1664662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Images by pch.Vector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31" name="Google Shape;631;p6"/>
          <p:cNvGrpSpPr/>
          <p:nvPr/>
        </p:nvGrpSpPr>
        <p:grpSpPr>
          <a:xfrm>
            <a:off x="6733329" y="4069438"/>
            <a:ext cx="5627180" cy="6484262"/>
            <a:chOff x="7662091" y="4069438"/>
            <a:chExt cx="5627180" cy="6484262"/>
          </a:xfrm>
        </p:grpSpPr>
        <p:pic>
          <p:nvPicPr>
            <p:cNvPr id="632" name="Google Shape;632;p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549296">
              <a:off x="10340856" y="4279685"/>
              <a:ext cx="2789291" cy="182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3" name="Google Shape;633;p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-390520">
              <a:off x="10408282" y="5591588"/>
              <a:ext cx="2786318" cy="182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4" name="Google Shape;634;p6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-396051">
              <a:off x="7758008" y="4670199"/>
              <a:ext cx="2774222" cy="182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5" name="Google Shape;635;p6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rot="521441">
              <a:off x="7829873" y="6167208"/>
              <a:ext cx="2784764" cy="182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6" name="Google Shape;636;p6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0164585" y="7261369"/>
              <a:ext cx="2783344" cy="182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7" name="Google Shape;637;p6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-344991">
              <a:off x="7776258" y="7765593"/>
              <a:ext cx="2783344" cy="182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8" name="Google Shape;638;p6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 rot="467242">
              <a:off x="10194012" y="8545168"/>
              <a:ext cx="2777397" cy="18288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39" name="Google Shape;639;p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2791398" y="7572414"/>
            <a:ext cx="3401408" cy="215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730238" y="2534961"/>
            <a:ext cx="2650040" cy="236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201333" y="2293820"/>
            <a:ext cx="1301755" cy="10106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618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7"/>
          <p:cNvGrpSpPr/>
          <p:nvPr/>
        </p:nvGrpSpPr>
        <p:grpSpPr>
          <a:xfrm>
            <a:off x="13050691" y="2304186"/>
            <a:ext cx="4932509" cy="6658705"/>
            <a:chOff x="13050691" y="2456586"/>
            <a:chExt cx="4932509" cy="6658705"/>
          </a:xfrm>
        </p:grpSpPr>
        <p:pic>
          <p:nvPicPr>
            <p:cNvPr id="648" name="Google Shape;648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183468" y="6499882"/>
              <a:ext cx="4771658" cy="26154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49" name="Google Shape;649;p7"/>
            <p:cNvGrpSpPr/>
            <p:nvPr/>
          </p:nvGrpSpPr>
          <p:grpSpPr>
            <a:xfrm>
              <a:off x="16244962" y="5538424"/>
              <a:ext cx="1726206" cy="1493034"/>
              <a:chOff x="262265" y="6599395"/>
              <a:chExt cx="1726206" cy="1493034"/>
            </a:xfrm>
          </p:grpSpPr>
          <p:sp>
            <p:nvSpPr>
              <p:cNvPr id="650" name="Google Shape;650;p7"/>
              <p:cNvSpPr/>
              <p:nvPr/>
            </p:nvSpPr>
            <p:spPr>
              <a:xfrm>
                <a:off x="262265" y="6599395"/>
                <a:ext cx="1726206" cy="1493034"/>
              </a:xfrm>
              <a:prstGeom prst="wedgeEllipseCallout">
                <a:avLst>
                  <a:gd name="adj1" fmla="val -29893"/>
                  <a:gd name="adj2" fmla="val 65793"/>
                </a:avLst>
              </a:prstGeom>
              <a:solidFill>
                <a:srgbClr val="D8D8D8"/>
              </a:solidFill>
              <a:ln w="635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 b="1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Q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651" name="Google Shape;651;p7"/>
              <p:cNvSpPr txBox="1"/>
              <p:nvPr/>
            </p:nvSpPr>
            <p:spPr>
              <a:xfrm>
                <a:off x="367220" y="7361565"/>
                <a:ext cx="1516297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200" i="1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CHIEDE</a:t>
                </a:r>
                <a:endParaRPr/>
              </a:p>
            </p:txBody>
          </p:sp>
        </p:grpSp>
        <p:pic>
          <p:nvPicPr>
            <p:cNvPr id="652" name="Google Shape;652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050691" y="2456586"/>
              <a:ext cx="4932509" cy="328833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3" name="Google Shape;653;p7"/>
          <p:cNvSpPr/>
          <p:nvPr/>
        </p:nvSpPr>
        <p:spPr>
          <a:xfrm>
            <a:off x="5677762" y="6350"/>
            <a:ext cx="11305713" cy="10287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54" name="Google Shape;654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7746" y="3041829"/>
            <a:ext cx="3597120" cy="3576264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7"/>
          <p:cNvSpPr txBox="1"/>
          <p:nvPr/>
        </p:nvSpPr>
        <p:spPr>
          <a:xfrm>
            <a:off x="0" y="1409700"/>
            <a:ext cx="5730240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5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CASA DELLA GESTANTE</a:t>
            </a:r>
            <a:endParaRPr/>
          </a:p>
        </p:txBody>
      </p:sp>
      <p:grpSp>
        <p:nvGrpSpPr>
          <p:cNvPr id="656" name="Google Shape;656;p7"/>
          <p:cNvGrpSpPr/>
          <p:nvPr/>
        </p:nvGrpSpPr>
        <p:grpSpPr>
          <a:xfrm>
            <a:off x="14630400" y="9801189"/>
            <a:ext cx="3487004" cy="369332"/>
            <a:chOff x="9753600" y="6534120"/>
            <a:chExt cx="2324669" cy="246221"/>
          </a:xfrm>
        </p:grpSpPr>
        <p:pic>
          <p:nvPicPr>
            <p:cNvPr id="657" name="Google Shape;65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357302" y="6534120"/>
              <a:ext cx="720967" cy="2369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8" name="Google Shape;658;p7"/>
            <p:cNvSpPr txBox="1"/>
            <p:nvPr/>
          </p:nvSpPr>
          <p:spPr>
            <a:xfrm>
              <a:off x="9753600" y="6534120"/>
              <a:ext cx="1664662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Images by pch.Vector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659" name="Google Shape;659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5928" y="5905500"/>
            <a:ext cx="4495255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7"/>
          <p:cNvSpPr txBox="1"/>
          <p:nvPr/>
        </p:nvSpPr>
        <p:spPr>
          <a:xfrm>
            <a:off x="11135804" y="6916596"/>
            <a:ext cx="3631002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Breve quiz al termine di ciascun argomento</a:t>
            </a:r>
            <a:endParaRPr/>
          </a:p>
        </p:txBody>
      </p:sp>
      <p:sp>
        <p:nvSpPr>
          <p:cNvPr id="661" name="Google Shape;661;p7"/>
          <p:cNvSpPr txBox="1"/>
          <p:nvPr/>
        </p:nvSpPr>
        <p:spPr>
          <a:xfrm>
            <a:off x="6110318" y="234073"/>
            <a:ext cx="996298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L1: intervento di coaching nutrizionale</a:t>
            </a:r>
            <a:endParaRPr sz="4200" b="1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662" name="Google Shape;662;p7"/>
          <p:cNvCxnSpPr/>
          <p:nvPr/>
        </p:nvCxnSpPr>
        <p:spPr>
          <a:xfrm>
            <a:off x="6238992" y="972737"/>
            <a:ext cx="9784080" cy="0"/>
          </a:xfrm>
          <a:prstGeom prst="straightConnector1">
            <a:avLst/>
          </a:prstGeom>
          <a:noFill/>
          <a:ln w="25400" cap="sq" cmpd="sng">
            <a:solidFill>
              <a:schemeClr val="lt1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663" name="Google Shape;663;p7"/>
          <p:cNvSpPr txBox="1"/>
          <p:nvPr/>
        </p:nvSpPr>
        <p:spPr>
          <a:xfrm>
            <a:off x="8386655" y="1067199"/>
            <a:ext cx="900289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Corso intensivo di una settimana</a:t>
            </a:r>
            <a:endParaRPr/>
          </a:p>
        </p:txBody>
      </p:sp>
      <p:pic>
        <p:nvPicPr>
          <p:cNvPr id="664" name="Google Shape;664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55920" y="3484163"/>
            <a:ext cx="4563796" cy="3005069"/>
          </a:xfrm>
          <a:prstGeom prst="roundRect">
            <a:avLst>
              <a:gd name="adj" fmla="val 8852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65" name="Google Shape;665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126324" y="3593422"/>
            <a:ext cx="2206272" cy="2715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017287" y="3082394"/>
            <a:ext cx="1301755" cy="1010609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7"/>
          <p:cNvSpPr txBox="1"/>
          <p:nvPr/>
        </p:nvSpPr>
        <p:spPr>
          <a:xfrm>
            <a:off x="9622498" y="1767857"/>
            <a:ext cx="6622464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Ogni giorno viene proposto un contenuto multimediale con un obiettivo didattico</a:t>
            </a:r>
            <a:endParaRPr/>
          </a:p>
        </p:txBody>
      </p:sp>
      <p:pic>
        <p:nvPicPr>
          <p:cNvPr id="668" name="Google Shape;668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182661" y="1409700"/>
            <a:ext cx="2119415" cy="2074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676363">
            <a:off x="9096113" y="6093609"/>
            <a:ext cx="2138807" cy="2170541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7"/>
          <p:cNvSpPr/>
          <p:nvPr/>
        </p:nvSpPr>
        <p:spPr>
          <a:xfrm rot="5400000">
            <a:off x="14304603" y="6141578"/>
            <a:ext cx="1755393" cy="1639400"/>
          </a:xfrm>
          <a:prstGeom prst="uturnArrow">
            <a:avLst>
              <a:gd name="adj1" fmla="val 12940"/>
              <a:gd name="adj2" fmla="val 25000"/>
              <a:gd name="adj3" fmla="val 33844"/>
              <a:gd name="adj4" fmla="val 43750"/>
              <a:gd name="adj5" fmla="val 7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671" name="Google Shape;671;p7"/>
          <p:cNvGrpSpPr/>
          <p:nvPr/>
        </p:nvGrpSpPr>
        <p:grpSpPr>
          <a:xfrm>
            <a:off x="5896231" y="8517518"/>
            <a:ext cx="4422902" cy="530470"/>
            <a:chOff x="6045200" y="8978900"/>
            <a:chExt cx="4422902" cy="530470"/>
          </a:xfrm>
        </p:grpSpPr>
        <p:sp>
          <p:nvSpPr>
            <p:cNvPr id="672" name="Google Shape;672;p7"/>
            <p:cNvSpPr/>
            <p:nvPr/>
          </p:nvSpPr>
          <p:spPr>
            <a:xfrm>
              <a:off x="6045200" y="8978900"/>
              <a:ext cx="530352" cy="525776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C9F0FE"/>
            </a:solidFill>
            <a:ln w="25400" cap="flat" cmpd="sng">
              <a:solidFill>
                <a:srgbClr val="C9F0F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6702392" y="8979018"/>
              <a:ext cx="530352" cy="530352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C9F0FE"/>
            </a:solidFill>
            <a:ln w="25400" cap="flat" cmpd="sng">
              <a:solidFill>
                <a:srgbClr val="C9F0F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7353300" y="8979018"/>
              <a:ext cx="530352" cy="530352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9296400" y="8979018"/>
              <a:ext cx="530352" cy="530352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noFill/>
            <a:ln w="25400" cap="flat" cmpd="sng">
              <a:solidFill>
                <a:srgbClr val="C9F0F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8648700" y="8979018"/>
              <a:ext cx="530352" cy="530352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noFill/>
            <a:ln w="25400" cap="flat" cmpd="sng">
              <a:solidFill>
                <a:srgbClr val="C9F0F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8004048" y="8978900"/>
              <a:ext cx="530352" cy="530352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noFill/>
            <a:ln w="25400" cap="flat" cmpd="sng">
              <a:solidFill>
                <a:srgbClr val="C9F0F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9937750" y="8979018"/>
              <a:ext cx="530352" cy="530352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noFill/>
            <a:ln w="25400" cap="flat" cmpd="sng">
              <a:solidFill>
                <a:srgbClr val="C9F0F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679" name="Google Shape;679;p7"/>
          <p:cNvSpPr/>
          <p:nvPr/>
        </p:nvSpPr>
        <p:spPr>
          <a:xfrm rot="-5400000" flipH="1">
            <a:off x="7350559" y="6873268"/>
            <a:ext cx="1275938" cy="1681924"/>
          </a:xfrm>
          <a:prstGeom prst="bentArrow">
            <a:avLst>
              <a:gd name="adj1" fmla="val 16551"/>
              <a:gd name="adj2" fmla="val 25967"/>
              <a:gd name="adj3" fmla="val 44330"/>
              <a:gd name="adj4" fmla="val 4375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0" name="Google Shape;680;p7"/>
          <p:cNvSpPr txBox="1"/>
          <p:nvPr/>
        </p:nvSpPr>
        <p:spPr>
          <a:xfrm>
            <a:off x="5877943" y="9185660"/>
            <a:ext cx="8828755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La progressione nel corso viene monitorata;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supporto motivazionale in caso di bisogno</a:t>
            </a:r>
            <a:endParaRPr/>
          </a:p>
        </p:txBody>
      </p:sp>
      <p:pic>
        <p:nvPicPr>
          <p:cNvPr id="681" name="Google Shape;681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817961" y="7993925"/>
            <a:ext cx="1301755" cy="10106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620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8"/>
          <p:cNvGrpSpPr/>
          <p:nvPr/>
        </p:nvGrpSpPr>
        <p:grpSpPr>
          <a:xfrm>
            <a:off x="13050691" y="2456586"/>
            <a:ext cx="4932509" cy="6658705"/>
            <a:chOff x="13050691" y="2456586"/>
            <a:chExt cx="4932509" cy="6658705"/>
          </a:xfrm>
        </p:grpSpPr>
        <p:pic>
          <p:nvPicPr>
            <p:cNvPr id="688" name="Google Shape;688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183468" y="6499882"/>
              <a:ext cx="4771658" cy="26154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89" name="Google Shape;689;p8"/>
            <p:cNvGrpSpPr/>
            <p:nvPr/>
          </p:nvGrpSpPr>
          <p:grpSpPr>
            <a:xfrm>
              <a:off x="16244962" y="5538424"/>
              <a:ext cx="1726206" cy="1493034"/>
              <a:chOff x="262265" y="6599395"/>
              <a:chExt cx="1726206" cy="1493034"/>
            </a:xfrm>
          </p:grpSpPr>
          <p:sp>
            <p:nvSpPr>
              <p:cNvPr id="690" name="Google Shape;690;p8"/>
              <p:cNvSpPr/>
              <p:nvPr/>
            </p:nvSpPr>
            <p:spPr>
              <a:xfrm>
                <a:off x="262265" y="6599395"/>
                <a:ext cx="1726206" cy="1493034"/>
              </a:xfrm>
              <a:prstGeom prst="wedgeEllipseCallout">
                <a:avLst>
                  <a:gd name="adj1" fmla="val -29893"/>
                  <a:gd name="adj2" fmla="val 65793"/>
                </a:avLst>
              </a:prstGeom>
              <a:solidFill>
                <a:srgbClr val="D8D8D8"/>
              </a:solidFill>
              <a:ln w="635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 b="1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Q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691" name="Google Shape;691;p8"/>
              <p:cNvSpPr txBox="1"/>
              <p:nvPr/>
            </p:nvSpPr>
            <p:spPr>
              <a:xfrm>
                <a:off x="367220" y="7361565"/>
                <a:ext cx="1516297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200" i="1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CHIEDE</a:t>
                </a:r>
                <a:endParaRPr/>
              </a:p>
            </p:txBody>
          </p:sp>
        </p:grpSp>
        <p:pic>
          <p:nvPicPr>
            <p:cNvPr id="692" name="Google Shape;692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050691" y="2456586"/>
              <a:ext cx="4932509" cy="328833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3" name="Google Shape;693;p8"/>
          <p:cNvSpPr/>
          <p:nvPr/>
        </p:nvSpPr>
        <p:spPr>
          <a:xfrm>
            <a:off x="5730240" y="0"/>
            <a:ext cx="11305713" cy="10287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94" name="Google Shape;69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7746" y="3041829"/>
            <a:ext cx="3597120" cy="3576264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8"/>
          <p:cNvSpPr txBox="1"/>
          <p:nvPr/>
        </p:nvSpPr>
        <p:spPr>
          <a:xfrm>
            <a:off x="0" y="1409700"/>
            <a:ext cx="5730240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5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CASA DELLA GESTANTE</a:t>
            </a:r>
            <a:endParaRPr/>
          </a:p>
        </p:txBody>
      </p:sp>
      <p:pic>
        <p:nvPicPr>
          <p:cNvPr id="696" name="Google Shape;696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5928" y="5905500"/>
            <a:ext cx="4495255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8"/>
          <p:cNvSpPr txBox="1"/>
          <p:nvPr/>
        </p:nvSpPr>
        <p:spPr>
          <a:xfrm>
            <a:off x="6013977" y="1280549"/>
            <a:ext cx="1075002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Step 2: diario alimentare (</a:t>
            </a:r>
            <a:r>
              <a:rPr lang="en-US" sz="32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learning «by doing»</a:t>
            </a:r>
            <a:r>
              <a:rPr lang="en-US" sz="3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)</a:t>
            </a:r>
            <a:endParaRPr sz="3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98" name="Google Shape;698;p8"/>
          <p:cNvSpPr txBox="1"/>
          <p:nvPr/>
        </p:nvSpPr>
        <p:spPr>
          <a:xfrm>
            <a:off x="6052305" y="2710237"/>
            <a:ext cx="900289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Piatto sano di Harvard e aderenza alla dieta mediterranea</a:t>
            </a:r>
            <a:endParaRPr/>
          </a:p>
        </p:txBody>
      </p:sp>
      <p:sp>
        <p:nvSpPr>
          <p:cNvPr id="699" name="Google Shape;699;p8"/>
          <p:cNvSpPr txBox="1"/>
          <p:nvPr/>
        </p:nvSpPr>
        <p:spPr>
          <a:xfrm>
            <a:off x="6110318" y="234073"/>
            <a:ext cx="996298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L1: intervento di coaching nutrizionale</a:t>
            </a:r>
            <a:endParaRPr sz="4200" b="1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700" name="Google Shape;700;p8"/>
          <p:cNvCxnSpPr/>
          <p:nvPr/>
        </p:nvCxnSpPr>
        <p:spPr>
          <a:xfrm>
            <a:off x="6238992" y="972737"/>
            <a:ext cx="9784080" cy="0"/>
          </a:xfrm>
          <a:prstGeom prst="straightConnector1">
            <a:avLst/>
          </a:prstGeom>
          <a:noFill/>
          <a:ln w="25400" cap="sq" cmpd="sng">
            <a:solidFill>
              <a:schemeClr val="lt1"/>
            </a:solidFill>
            <a:prstDash val="solid"/>
            <a:bevel/>
            <a:headEnd type="none" w="sm" len="sm"/>
            <a:tailEnd type="none" w="sm" len="sm"/>
          </a:ln>
        </p:spPr>
      </p:cxnSp>
      <p:pic>
        <p:nvPicPr>
          <p:cNvPr id="701" name="Google Shape;701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316617" y="3674056"/>
            <a:ext cx="4513054" cy="2380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996287" y="4225036"/>
            <a:ext cx="1982326" cy="2217196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8"/>
          <p:cNvSpPr txBox="1"/>
          <p:nvPr/>
        </p:nvSpPr>
        <p:spPr>
          <a:xfrm rot="-1704020">
            <a:off x="9692816" y="3772927"/>
            <a:ext cx="169976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BREAKFAST</a:t>
            </a:r>
            <a:endParaRPr/>
          </a:p>
        </p:txBody>
      </p:sp>
      <p:sp>
        <p:nvSpPr>
          <p:cNvPr id="704" name="Google Shape;704;p8"/>
          <p:cNvSpPr txBox="1"/>
          <p:nvPr/>
        </p:nvSpPr>
        <p:spPr>
          <a:xfrm rot="-1704020">
            <a:off x="9755043" y="4443545"/>
            <a:ext cx="107112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LUNCH</a:t>
            </a:r>
            <a:endParaRPr/>
          </a:p>
        </p:txBody>
      </p:sp>
      <p:sp>
        <p:nvSpPr>
          <p:cNvPr id="705" name="Google Shape;705;p8"/>
          <p:cNvSpPr txBox="1"/>
          <p:nvPr/>
        </p:nvSpPr>
        <p:spPr>
          <a:xfrm rot="-1704020">
            <a:off x="9700974" y="4943444"/>
            <a:ext cx="117051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DINNER</a:t>
            </a:r>
            <a:endParaRPr/>
          </a:p>
        </p:txBody>
      </p:sp>
      <p:sp>
        <p:nvSpPr>
          <p:cNvPr id="706" name="Google Shape;706;p8"/>
          <p:cNvSpPr txBox="1"/>
          <p:nvPr/>
        </p:nvSpPr>
        <p:spPr>
          <a:xfrm rot="-1704020">
            <a:off x="9571335" y="5544871"/>
            <a:ext cx="107112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SNACK</a:t>
            </a:r>
            <a:endParaRPr/>
          </a:p>
        </p:txBody>
      </p:sp>
      <p:sp>
        <p:nvSpPr>
          <p:cNvPr id="707" name="Google Shape;707;p8"/>
          <p:cNvSpPr txBox="1"/>
          <p:nvPr/>
        </p:nvSpPr>
        <p:spPr>
          <a:xfrm>
            <a:off x="6846701" y="2046495"/>
            <a:ext cx="900289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Una settimana rinnovabile</a:t>
            </a:r>
            <a:endParaRPr/>
          </a:p>
        </p:txBody>
      </p:sp>
      <p:sp>
        <p:nvSpPr>
          <p:cNvPr id="708" name="Google Shape;708;p8"/>
          <p:cNvSpPr txBox="1"/>
          <p:nvPr/>
        </p:nvSpPr>
        <p:spPr>
          <a:xfrm rot="-1704020">
            <a:off x="9566381" y="6094275"/>
            <a:ext cx="108427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WATER</a:t>
            </a:r>
            <a:endParaRPr/>
          </a:p>
        </p:txBody>
      </p:sp>
      <p:grpSp>
        <p:nvGrpSpPr>
          <p:cNvPr id="709" name="Google Shape;709;p8"/>
          <p:cNvGrpSpPr/>
          <p:nvPr/>
        </p:nvGrpSpPr>
        <p:grpSpPr>
          <a:xfrm>
            <a:off x="5741986" y="6879537"/>
            <a:ext cx="11299214" cy="2698122"/>
            <a:chOff x="5741986" y="6879537"/>
            <a:chExt cx="11299214" cy="2698122"/>
          </a:xfrm>
        </p:grpSpPr>
        <p:pic>
          <p:nvPicPr>
            <p:cNvPr id="710" name="Google Shape;710;p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459878" y="6881075"/>
              <a:ext cx="6581322" cy="26965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1" name="Google Shape;711;p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741986" y="6879537"/>
              <a:ext cx="4722143" cy="26981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12" name="Google Shape;712;p8"/>
          <p:cNvSpPr txBox="1"/>
          <p:nvPr/>
        </p:nvSpPr>
        <p:spPr>
          <a:xfrm>
            <a:off x="6507669" y="7593909"/>
            <a:ext cx="246574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Feedback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fine giornata</a:t>
            </a:r>
            <a:endParaRPr sz="2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713" name="Google Shape;713;p8"/>
          <p:cNvGrpSpPr/>
          <p:nvPr/>
        </p:nvGrpSpPr>
        <p:grpSpPr>
          <a:xfrm>
            <a:off x="6052306" y="3508989"/>
            <a:ext cx="3938200" cy="3736866"/>
            <a:chOff x="6052306" y="3508989"/>
            <a:chExt cx="3938200" cy="3736866"/>
          </a:xfrm>
        </p:grpSpPr>
        <p:pic>
          <p:nvPicPr>
            <p:cNvPr id="714" name="Google Shape;714;p8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-921981">
              <a:off x="6444721" y="3761507"/>
              <a:ext cx="1536702" cy="316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5" name="Google Shape;715;p8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rot="385318">
              <a:off x="7804565" y="3609435"/>
              <a:ext cx="1994449" cy="35359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16" name="Google Shape;716;p8"/>
          <p:cNvGrpSpPr/>
          <p:nvPr/>
        </p:nvGrpSpPr>
        <p:grpSpPr>
          <a:xfrm>
            <a:off x="14630400" y="9801189"/>
            <a:ext cx="3487004" cy="369332"/>
            <a:chOff x="9753600" y="6534120"/>
            <a:chExt cx="2324669" cy="246221"/>
          </a:xfrm>
        </p:grpSpPr>
        <p:pic>
          <p:nvPicPr>
            <p:cNvPr id="717" name="Google Shape;717;p8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1357302" y="6534120"/>
              <a:ext cx="720967" cy="2369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8" name="Google Shape;718;p8"/>
            <p:cNvSpPr txBox="1"/>
            <p:nvPr/>
          </p:nvSpPr>
          <p:spPr>
            <a:xfrm>
              <a:off x="9753600" y="6534120"/>
              <a:ext cx="1664662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Images by pch.Vector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719" name="Google Shape;719;p8"/>
          <p:cNvSpPr txBox="1"/>
          <p:nvPr/>
        </p:nvSpPr>
        <p:spPr>
          <a:xfrm>
            <a:off x="10937752" y="6903303"/>
            <a:ext cx="549974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Char char="•"/>
            </a:pPr>
            <a:r>
              <a:rPr lang="en-US" sz="23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Feedback rispetto alle proprie abitudini giornaliere e settimanali</a:t>
            </a:r>
            <a:endParaRPr sz="2300" i="1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20" name="Google Shape;720;p8"/>
          <p:cNvSpPr txBox="1"/>
          <p:nvPr/>
        </p:nvSpPr>
        <p:spPr>
          <a:xfrm>
            <a:off x="10933501" y="7810500"/>
            <a:ext cx="5311461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Char char="•"/>
            </a:pPr>
            <a:r>
              <a:rPr lang="en-US" sz="23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Suggerimenti per la composizione del pasto successivo</a:t>
            </a:r>
            <a:endParaRPr sz="2300" i="1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21" name="Google Shape;721;p8"/>
          <p:cNvSpPr txBox="1"/>
          <p:nvPr/>
        </p:nvSpPr>
        <p:spPr>
          <a:xfrm>
            <a:off x="10937752" y="8724901"/>
            <a:ext cx="5499743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Char char="•"/>
            </a:pPr>
            <a:r>
              <a:rPr lang="en-US" sz="23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Rivalutazione finale dell’aderenza alla dieta mediterranea</a:t>
            </a:r>
            <a:endParaRPr sz="2300" i="1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722" name="Google Shape;722;p8"/>
          <p:cNvGrpSpPr/>
          <p:nvPr/>
        </p:nvGrpSpPr>
        <p:grpSpPr>
          <a:xfrm>
            <a:off x="9296400" y="7353300"/>
            <a:ext cx="1604230" cy="1468658"/>
            <a:chOff x="9532519" y="6904291"/>
            <a:chExt cx="1604230" cy="1468658"/>
          </a:xfrm>
        </p:grpSpPr>
        <p:sp>
          <p:nvSpPr>
            <p:cNvPr id="723" name="Google Shape;723;p8"/>
            <p:cNvSpPr/>
            <p:nvPr/>
          </p:nvSpPr>
          <p:spPr>
            <a:xfrm>
              <a:off x="9532519" y="6904291"/>
              <a:ext cx="1552888" cy="1468658"/>
            </a:xfrm>
            <a:prstGeom prst="ellipse">
              <a:avLst/>
            </a:prstGeom>
            <a:solidFill>
              <a:schemeClr val="lt1">
                <a:alpha val="7098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724" name="Google Shape;724;p8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9742917" y="7080908"/>
              <a:ext cx="1393832" cy="108209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25" name="Google Shape;725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4688397" y="1279674"/>
            <a:ext cx="1444940" cy="1442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105180" y="1937731"/>
            <a:ext cx="612306" cy="6489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82529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2" name="Google Shape;732;p9"/>
          <p:cNvGrpSpPr/>
          <p:nvPr/>
        </p:nvGrpSpPr>
        <p:grpSpPr>
          <a:xfrm>
            <a:off x="13050691" y="2456586"/>
            <a:ext cx="4932509" cy="6658705"/>
            <a:chOff x="13050691" y="2456586"/>
            <a:chExt cx="4932509" cy="6658705"/>
          </a:xfrm>
        </p:grpSpPr>
        <p:pic>
          <p:nvPicPr>
            <p:cNvPr id="733" name="Google Shape;733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183468" y="6499882"/>
              <a:ext cx="4771658" cy="26154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34" name="Google Shape;734;p9"/>
            <p:cNvGrpSpPr/>
            <p:nvPr/>
          </p:nvGrpSpPr>
          <p:grpSpPr>
            <a:xfrm>
              <a:off x="16244962" y="5538424"/>
              <a:ext cx="1726206" cy="1493034"/>
              <a:chOff x="262265" y="6599395"/>
              <a:chExt cx="1726206" cy="1493034"/>
            </a:xfrm>
          </p:grpSpPr>
          <p:sp>
            <p:nvSpPr>
              <p:cNvPr id="735" name="Google Shape;735;p9"/>
              <p:cNvSpPr/>
              <p:nvPr/>
            </p:nvSpPr>
            <p:spPr>
              <a:xfrm>
                <a:off x="262265" y="6599395"/>
                <a:ext cx="1726206" cy="1493034"/>
              </a:xfrm>
              <a:prstGeom prst="wedgeEllipseCallout">
                <a:avLst>
                  <a:gd name="adj1" fmla="val -29893"/>
                  <a:gd name="adj2" fmla="val 65793"/>
                </a:avLst>
              </a:prstGeom>
              <a:solidFill>
                <a:srgbClr val="D8D8D8"/>
              </a:solidFill>
              <a:ln w="635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 b="1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Q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736" name="Google Shape;736;p9"/>
              <p:cNvSpPr txBox="1"/>
              <p:nvPr/>
            </p:nvSpPr>
            <p:spPr>
              <a:xfrm>
                <a:off x="367220" y="7361565"/>
                <a:ext cx="1516297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200" i="1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CHIEDE</a:t>
                </a:r>
                <a:endParaRPr/>
              </a:p>
            </p:txBody>
          </p:sp>
        </p:grpSp>
        <p:pic>
          <p:nvPicPr>
            <p:cNvPr id="737" name="Google Shape;737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050691" y="2456586"/>
              <a:ext cx="4932509" cy="328833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38" name="Google Shape;738;p9"/>
          <p:cNvSpPr/>
          <p:nvPr/>
        </p:nvSpPr>
        <p:spPr>
          <a:xfrm>
            <a:off x="5730240" y="0"/>
            <a:ext cx="11305713" cy="10287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39" name="Google Shape;739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7746" y="3041829"/>
            <a:ext cx="3597120" cy="3576264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9"/>
          <p:cNvSpPr txBox="1"/>
          <p:nvPr/>
        </p:nvSpPr>
        <p:spPr>
          <a:xfrm>
            <a:off x="0" y="1409700"/>
            <a:ext cx="5730240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5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CASA DELLA GESTANTE</a:t>
            </a:r>
            <a:endParaRPr/>
          </a:p>
        </p:txBody>
      </p:sp>
      <p:grpSp>
        <p:nvGrpSpPr>
          <p:cNvPr id="741" name="Google Shape;741;p9"/>
          <p:cNvGrpSpPr/>
          <p:nvPr/>
        </p:nvGrpSpPr>
        <p:grpSpPr>
          <a:xfrm>
            <a:off x="14630400" y="9801189"/>
            <a:ext cx="3487004" cy="369332"/>
            <a:chOff x="9753600" y="6534120"/>
            <a:chExt cx="2324669" cy="246221"/>
          </a:xfrm>
        </p:grpSpPr>
        <p:pic>
          <p:nvPicPr>
            <p:cNvPr id="742" name="Google Shape;742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357302" y="6534120"/>
              <a:ext cx="720967" cy="2369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3" name="Google Shape;743;p9"/>
            <p:cNvSpPr txBox="1"/>
            <p:nvPr/>
          </p:nvSpPr>
          <p:spPr>
            <a:xfrm>
              <a:off x="9753600" y="6534120"/>
              <a:ext cx="1664662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Images by pch.Vector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744" name="Google Shape;744;p9"/>
          <p:cNvSpPr txBox="1"/>
          <p:nvPr/>
        </p:nvSpPr>
        <p:spPr>
          <a:xfrm>
            <a:off x="7107091" y="6574026"/>
            <a:ext cx="4932509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Intervista motivazionale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Supporto motivazionale continuo</a:t>
            </a:r>
            <a:endParaRPr/>
          </a:p>
        </p:txBody>
      </p:sp>
      <p:pic>
        <p:nvPicPr>
          <p:cNvPr id="745" name="Google Shape;745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5928" y="5905500"/>
            <a:ext cx="4495255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9"/>
          <p:cNvSpPr txBox="1"/>
          <p:nvPr/>
        </p:nvSpPr>
        <p:spPr>
          <a:xfrm>
            <a:off x="7203454" y="1708057"/>
            <a:ext cx="848245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Step 3: intervista motivazione e </a:t>
            </a:r>
            <a:r>
              <a:rPr lang="en-US" sz="32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goal setting</a:t>
            </a:r>
            <a:endParaRPr sz="3200" i="1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747" name="Google Shape;747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01600" y="3406589"/>
            <a:ext cx="2997587" cy="2691106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9"/>
          <p:cNvSpPr txBox="1"/>
          <p:nvPr/>
        </p:nvSpPr>
        <p:spPr>
          <a:xfrm>
            <a:off x="6110318" y="234073"/>
            <a:ext cx="996298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L1: intervento di coaching nutrizionale</a:t>
            </a:r>
            <a:endParaRPr sz="4200" b="1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749" name="Google Shape;749;p9"/>
          <p:cNvCxnSpPr/>
          <p:nvPr/>
        </p:nvCxnSpPr>
        <p:spPr>
          <a:xfrm>
            <a:off x="6238992" y="972737"/>
            <a:ext cx="9784080" cy="0"/>
          </a:xfrm>
          <a:prstGeom prst="straightConnector1">
            <a:avLst/>
          </a:prstGeom>
          <a:noFill/>
          <a:ln w="25400" cap="sq" cmpd="sng">
            <a:solidFill>
              <a:schemeClr val="lt1"/>
            </a:solidFill>
            <a:prstDash val="solid"/>
            <a:bevel/>
            <a:headEnd type="none" w="sm" len="sm"/>
            <a:tailEnd type="none" w="sm" len="sm"/>
          </a:ln>
        </p:spPr>
      </p:cxnSp>
      <p:pic>
        <p:nvPicPr>
          <p:cNvPr id="750" name="Google Shape;750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04977" y="1591252"/>
            <a:ext cx="998477" cy="885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879468" y="3465226"/>
            <a:ext cx="5143298" cy="2632469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9"/>
          <p:cNvSpPr txBox="1"/>
          <p:nvPr/>
        </p:nvSpPr>
        <p:spPr>
          <a:xfrm>
            <a:off x="12364894" y="6577905"/>
            <a:ext cx="5542106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Proposta di obiettivi personalizzati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Follow up</a:t>
            </a:r>
            <a:endParaRPr sz="2800" i="1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753" name="Google Shape;753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568706" y="4681196"/>
            <a:ext cx="1232927" cy="9571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0909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582DC419-8D79-45DD-B1DE-C9D29FDB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62719"/>
            <a:ext cx="11430000" cy="715581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  <a:latin typeface="Roboto Condensed" panose="02000000000000000000"/>
              </a:rPr>
              <a:t>Prevalenza</a:t>
            </a:r>
            <a:r>
              <a:rPr lang="en-US" dirty="0">
                <a:solidFill>
                  <a:schemeClr val="accent1"/>
                </a:solidFill>
                <a:latin typeface="Roboto Condensed" panose="02000000000000000000"/>
              </a:rPr>
              <a:t> salute </a:t>
            </a:r>
            <a:r>
              <a:rPr lang="en-US" dirty="0" err="1">
                <a:solidFill>
                  <a:schemeClr val="accent1"/>
                </a:solidFill>
                <a:latin typeface="Roboto Condensed" panose="02000000000000000000"/>
              </a:rPr>
              <a:t>mentale</a:t>
            </a:r>
            <a:r>
              <a:rPr lang="en-US" dirty="0">
                <a:solidFill>
                  <a:schemeClr val="accent1"/>
                </a:solidFill>
                <a:latin typeface="Roboto Condensed" panose="0200000000000000000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Roboto Condensed" panose="02000000000000000000"/>
              </a:rPr>
              <a:t>perinatale</a:t>
            </a:r>
            <a:r>
              <a:rPr lang="en-US" dirty="0">
                <a:solidFill>
                  <a:schemeClr val="accent1"/>
                </a:solidFill>
                <a:latin typeface="Roboto Condensed" panose="02000000000000000000"/>
              </a:rPr>
              <a:t>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7285085-A6B0-4F14-9F0E-6D1E90F84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019300"/>
            <a:ext cx="5486400" cy="40108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5AC5DE7-8FDD-4A0A-A25D-C0FEA8884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0" y="4914900"/>
            <a:ext cx="5521321" cy="426720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DD5F975-8EF5-4E97-93FC-81CD377BC006}"/>
              </a:ext>
            </a:extLst>
          </p:cNvPr>
          <p:cNvSpPr txBox="1"/>
          <p:nvPr/>
        </p:nvSpPr>
        <p:spPr>
          <a:xfrm>
            <a:off x="7434606" y="1882596"/>
            <a:ext cx="9525000" cy="2845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879"/>
              </a:spcBef>
              <a:spcAft>
                <a:spcPts val="879"/>
              </a:spcAft>
            </a:pPr>
            <a:r>
              <a:rPr lang="en-US" sz="2000" b="1" dirty="0">
                <a:solidFill>
                  <a:schemeClr val="tx2"/>
                </a:solidFill>
                <a:latin typeface="+mj-lt"/>
              </a:rPr>
              <a:t>With a cut-off score set at 12 points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, the prevalence of </a:t>
            </a:r>
            <a:r>
              <a:rPr lang="en-US" sz="2000" b="1" dirty="0">
                <a:solidFill>
                  <a:schemeClr val="tx2"/>
                </a:solidFill>
                <a:latin typeface="+mj-lt"/>
              </a:rPr>
              <a:t>perinatal depression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was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6.4% during pregnancy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and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19.9% in the postnatal period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, and the odds ratio for postpartum vs. antepartum depression was 3.65 (2.56–5.39). High economic status was associated with an approximate fivefold reduction in odds of depression in the antenatal period (</a:t>
            </a:r>
            <a:r>
              <a:rPr lang="en-US" sz="2000" dirty="0" err="1">
                <a:solidFill>
                  <a:schemeClr val="tx2"/>
                </a:solidFill>
                <a:latin typeface="+mj-lt"/>
              </a:rPr>
              <a:t>ORa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: 0.23, 95%CI: 0.10-0.54) and about a </a:t>
            </a:r>
            <a:r>
              <a:rPr lang="en-US" sz="2000" dirty="0" err="1">
                <a:solidFill>
                  <a:schemeClr val="tx2"/>
                </a:solidFill>
                <a:latin typeface="+mj-lt"/>
              </a:rPr>
              <a:t>sixfold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 reduction in the </a:t>
            </a:r>
            <a:r>
              <a:rPr lang="en-US" sz="2200" dirty="0">
                <a:solidFill>
                  <a:schemeClr val="tx2"/>
                </a:solidFill>
                <a:latin typeface="+mj-lt"/>
              </a:rPr>
              <a:t>postnatal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 period (</a:t>
            </a:r>
            <a:r>
              <a:rPr lang="en-US" sz="2000" dirty="0" err="1">
                <a:solidFill>
                  <a:schemeClr val="tx2"/>
                </a:solidFill>
                <a:latin typeface="+mj-lt"/>
              </a:rPr>
              <a:t>ORa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: 0.15, 95%CI: 0.05-0.45).</a:t>
            </a:r>
            <a:endParaRPr lang="it-IT" sz="2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65906B1-076B-4BE2-8A93-792C43C9727B}"/>
              </a:ext>
            </a:extLst>
          </p:cNvPr>
          <p:cNvSpPr txBox="1"/>
          <p:nvPr/>
        </p:nvSpPr>
        <p:spPr>
          <a:xfrm>
            <a:off x="609600" y="6403317"/>
            <a:ext cx="8305800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879"/>
              </a:spcBef>
              <a:spcAft>
                <a:spcPts val="879"/>
              </a:spcAft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The prevalence of </a:t>
            </a:r>
            <a:r>
              <a:rPr lang="en-US" sz="2000" b="1" dirty="0">
                <a:solidFill>
                  <a:schemeClr val="tx2"/>
                </a:solidFill>
                <a:latin typeface="+mj-lt"/>
              </a:rPr>
              <a:t>anxiety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 was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24.3% among pregnant women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. There was a significantly higher risk of anxiety in pregnant women with low level of education (p &lt; 0.01), who are jobless (p &lt; 0.01), and who have economic problems (p &lt; 0.01).</a:t>
            </a:r>
            <a:endParaRPr lang="it-IT" sz="20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100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9" name="Google Shape;759;p10"/>
          <p:cNvGrpSpPr/>
          <p:nvPr/>
        </p:nvGrpSpPr>
        <p:grpSpPr>
          <a:xfrm>
            <a:off x="13050691" y="2456586"/>
            <a:ext cx="4932509" cy="6658705"/>
            <a:chOff x="13050691" y="2456586"/>
            <a:chExt cx="4932509" cy="6658705"/>
          </a:xfrm>
        </p:grpSpPr>
        <p:pic>
          <p:nvPicPr>
            <p:cNvPr id="760" name="Google Shape;760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183468" y="6499882"/>
              <a:ext cx="4771658" cy="26154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61" name="Google Shape;761;p10"/>
            <p:cNvGrpSpPr/>
            <p:nvPr/>
          </p:nvGrpSpPr>
          <p:grpSpPr>
            <a:xfrm>
              <a:off x="16244962" y="5538424"/>
              <a:ext cx="1726206" cy="1493034"/>
              <a:chOff x="262265" y="6599395"/>
              <a:chExt cx="1726206" cy="1493034"/>
            </a:xfrm>
          </p:grpSpPr>
          <p:sp>
            <p:nvSpPr>
              <p:cNvPr id="762" name="Google Shape;762;p10"/>
              <p:cNvSpPr/>
              <p:nvPr/>
            </p:nvSpPr>
            <p:spPr>
              <a:xfrm>
                <a:off x="262265" y="6599395"/>
                <a:ext cx="1726206" cy="1493034"/>
              </a:xfrm>
              <a:prstGeom prst="wedgeEllipseCallout">
                <a:avLst>
                  <a:gd name="adj1" fmla="val -29893"/>
                  <a:gd name="adj2" fmla="val 65793"/>
                </a:avLst>
              </a:prstGeom>
              <a:solidFill>
                <a:srgbClr val="D8D8D8"/>
              </a:solidFill>
              <a:ln w="635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 b="1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Q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763" name="Google Shape;763;p10"/>
              <p:cNvSpPr txBox="1"/>
              <p:nvPr/>
            </p:nvSpPr>
            <p:spPr>
              <a:xfrm>
                <a:off x="367220" y="7361565"/>
                <a:ext cx="1516297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200" i="1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CHIEDE</a:t>
                </a:r>
                <a:endParaRPr/>
              </a:p>
            </p:txBody>
          </p:sp>
        </p:grpSp>
        <p:pic>
          <p:nvPicPr>
            <p:cNvPr id="764" name="Google Shape;764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050691" y="2456586"/>
              <a:ext cx="4932509" cy="328833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65" name="Google Shape;765;p10"/>
          <p:cNvSpPr/>
          <p:nvPr/>
        </p:nvSpPr>
        <p:spPr>
          <a:xfrm>
            <a:off x="5730239" y="0"/>
            <a:ext cx="11305713" cy="10287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66" name="Google Shape;766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7746" y="3041829"/>
            <a:ext cx="3597120" cy="3576264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10"/>
          <p:cNvSpPr txBox="1"/>
          <p:nvPr/>
        </p:nvSpPr>
        <p:spPr>
          <a:xfrm>
            <a:off x="0" y="1409700"/>
            <a:ext cx="5730240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5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CASA DELLA GESTANTE</a:t>
            </a:r>
            <a:endParaRPr/>
          </a:p>
        </p:txBody>
      </p:sp>
      <p:grpSp>
        <p:nvGrpSpPr>
          <p:cNvPr id="768" name="Google Shape;768;p10"/>
          <p:cNvGrpSpPr/>
          <p:nvPr/>
        </p:nvGrpSpPr>
        <p:grpSpPr>
          <a:xfrm>
            <a:off x="14630400" y="9801189"/>
            <a:ext cx="3487004" cy="369332"/>
            <a:chOff x="9753600" y="6534120"/>
            <a:chExt cx="2324669" cy="246221"/>
          </a:xfrm>
        </p:grpSpPr>
        <p:pic>
          <p:nvPicPr>
            <p:cNvPr id="769" name="Google Shape;769;p1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357302" y="6534120"/>
              <a:ext cx="720967" cy="2369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0" name="Google Shape;770;p10"/>
            <p:cNvSpPr txBox="1"/>
            <p:nvPr/>
          </p:nvSpPr>
          <p:spPr>
            <a:xfrm>
              <a:off x="9753600" y="6534120"/>
              <a:ext cx="1664662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Images by pch.Vector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771" name="Google Shape;771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5928" y="5905500"/>
            <a:ext cx="4495255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10"/>
          <p:cNvSpPr txBox="1"/>
          <p:nvPr/>
        </p:nvSpPr>
        <p:spPr>
          <a:xfrm>
            <a:off x="6172200" y="1323616"/>
            <a:ext cx="848245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Step 3: intervento come </a:t>
            </a:r>
            <a:r>
              <a:rPr lang="en-US" sz="3200" i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terapia digitale</a:t>
            </a:r>
            <a:endParaRPr sz="3200" i="1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73" name="Google Shape;773;p10"/>
          <p:cNvSpPr txBox="1"/>
          <p:nvPr/>
        </p:nvSpPr>
        <p:spPr>
          <a:xfrm>
            <a:off x="6110318" y="234073"/>
            <a:ext cx="996298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L1: intervento di coaching nutrizionale</a:t>
            </a:r>
            <a:endParaRPr sz="4200" b="1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774" name="Google Shape;774;p10"/>
          <p:cNvCxnSpPr/>
          <p:nvPr/>
        </p:nvCxnSpPr>
        <p:spPr>
          <a:xfrm>
            <a:off x="6238992" y="972737"/>
            <a:ext cx="9784080" cy="0"/>
          </a:xfrm>
          <a:prstGeom prst="straightConnector1">
            <a:avLst/>
          </a:prstGeom>
          <a:noFill/>
          <a:ln w="25400" cap="sq" cmpd="sng">
            <a:solidFill>
              <a:schemeClr val="lt1"/>
            </a:solidFill>
            <a:prstDash val="solid"/>
            <a:bevel/>
            <a:headEnd type="none" w="sm" len="sm"/>
            <a:tailEnd type="none" w="sm" len="sm"/>
          </a:ln>
        </p:spPr>
      </p:cxnSp>
      <p:pic>
        <p:nvPicPr>
          <p:cNvPr id="775" name="Google Shape;775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61084" y="6171495"/>
            <a:ext cx="5953057" cy="811294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776" name="Google Shape;776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11715" y="2683712"/>
            <a:ext cx="1479714" cy="1148767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10"/>
          <p:cNvSpPr/>
          <p:nvPr/>
        </p:nvSpPr>
        <p:spPr>
          <a:xfrm>
            <a:off x="5863976" y="2060064"/>
            <a:ext cx="3596955" cy="2064481"/>
          </a:xfrm>
          <a:prstGeom prst="wedgeEllipseCallout">
            <a:avLst>
              <a:gd name="adj1" fmla="val 65630"/>
              <a:gd name="adj2" fmla="val 284"/>
            </a:avLst>
          </a:prstGeom>
          <a:solidFill>
            <a:srgbClr val="CDCDFF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1166B3"/>
                </a:solidFill>
                <a:latin typeface="Roboto"/>
                <a:ea typeface="Roboto"/>
                <a:cs typeface="Roboto"/>
                <a:sym typeface="Roboto"/>
              </a:rPr>
              <a:t>C'è qualcosa che vorresti fare per migliorare la tua alimentazione nel breve tempo?</a:t>
            </a:r>
            <a:endParaRPr sz="2000">
              <a:solidFill>
                <a:srgbClr val="1166B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78" name="Google Shape;778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813882" y="6666810"/>
            <a:ext cx="5093826" cy="297249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779" name="Google Shape;779;p1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446308" y="2650313"/>
            <a:ext cx="2145104" cy="274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1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3725148" y="1092996"/>
            <a:ext cx="2600481" cy="2362230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10"/>
          <p:cNvSpPr txBox="1"/>
          <p:nvPr/>
        </p:nvSpPr>
        <p:spPr>
          <a:xfrm>
            <a:off x="13282650" y="4024947"/>
            <a:ext cx="225321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Messaggi push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giornalieri</a:t>
            </a:r>
            <a:endParaRPr sz="2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2" name="Google Shape;782;p10"/>
          <p:cNvSpPr txBox="1"/>
          <p:nvPr/>
        </p:nvSpPr>
        <p:spPr>
          <a:xfrm>
            <a:off x="13236642" y="6025504"/>
            <a:ext cx="225321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Follow up</a:t>
            </a:r>
            <a:endParaRPr/>
          </a:p>
        </p:txBody>
      </p:sp>
      <p:sp>
        <p:nvSpPr>
          <p:cNvPr id="783" name="Google Shape;783;p10"/>
          <p:cNvSpPr/>
          <p:nvPr/>
        </p:nvSpPr>
        <p:spPr>
          <a:xfrm rot="7097106">
            <a:off x="14478574" y="4963611"/>
            <a:ext cx="1485210" cy="612306"/>
          </a:xfrm>
          <a:prstGeom prst="bentArrow">
            <a:avLst>
              <a:gd name="adj1" fmla="val 12582"/>
              <a:gd name="adj2" fmla="val 25000"/>
              <a:gd name="adj3" fmla="val 27397"/>
              <a:gd name="adj4" fmla="val 43750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84" name="Google Shape;784;p1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5799643" y="4633798"/>
            <a:ext cx="612306" cy="648959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10"/>
          <p:cNvSpPr txBox="1"/>
          <p:nvPr/>
        </p:nvSpPr>
        <p:spPr>
          <a:xfrm>
            <a:off x="15405793" y="5290433"/>
            <a:ext cx="153935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i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Dopo 3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i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settimane</a:t>
            </a:r>
            <a:endParaRPr sz="2200" i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6" name="Google Shape;786;p10"/>
          <p:cNvSpPr/>
          <p:nvPr/>
        </p:nvSpPr>
        <p:spPr>
          <a:xfrm>
            <a:off x="5878713" y="3959277"/>
            <a:ext cx="3879453" cy="1856195"/>
          </a:xfrm>
          <a:prstGeom prst="wedgeEllipseCallout">
            <a:avLst>
              <a:gd name="adj1" fmla="val 57533"/>
              <a:gd name="adj2" fmla="val -79159"/>
            </a:avLst>
          </a:prstGeom>
          <a:solidFill>
            <a:srgbClr val="CDCDFF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1166B3"/>
                </a:solidFill>
                <a:latin typeface="Roboto"/>
                <a:ea typeface="Roboto"/>
                <a:cs typeface="Roboto"/>
                <a:sym typeface="Roboto"/>
              </a:rPr>
              <a:t>Vuoi fissare un'ora in cui fare una verifica di come sta procedendo il tuo piano?</a:t>
            </a:r>
            <a:endParaRPr sz="2000">
              <a:solidFill>
                <a:srgbClr val="1166B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7" name="Google Shape;787;p10"/>
          <p:cNvSpPr/>
          <p:nvPr/>
        </p:nvSpPr>
        <p:spPr>
          <a:xfrm>
            <a:off x="8294301" y="5187840"/>
            <a:ext cx="3775715" cy="1470633"/>
          </a:xfrm>
          <a:prstGeom prst="wedgeEllipseCallout">
            <a:avLst>
              <a:gd name="adj1" fmla="val 915"/>
              <a:gd name="adj2" fmla="val -139699"/>
            </a:avLst>
          </a:prstGeom>
          <a:solidFill>
            <a:srgbClr val="CDCDFF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1166B3"/>
                </a:solidFill>
                <a:latin typeface="Roboto"/>
                <a:ea typeface="Roboto"/>
                <a:cs typeface="Roboto"/>
                <a:sym typeface="Roboto"/>
              </a:rPr>
              <a:t>Quanto ti senti fiduciosa di riuscire a </a:t>
            </a:r>
            <a:r>
              <a:rPr lang="en-US" sz="2000">
                <a:solidFill>
                  <a:srgbClr val="1166B3"/>
                </a:solidFill>
                <a:latin typeface="Roboto"/>
                <a:ea typeface="Roboto"/>
                <a:cs typeface="Roboto"/>
                <a:sym typeface="Roboto"/>
              </a:rPr>
              <a:t>realizzare</a:t>
            </a:r>
            <a:r>
              <a:rPr lang="en-US" sz="2200">
                <a:solidFill>
                  <a:srgbClr val="1166B3"/>
                </a:solidFill>
                <a:latin typeface="Roboto"/>
                <a:ea typeface="Roboto"/>
                <a:cs typeface="Roboto"/>
                <a:sym typeface="Roboto"/>
              </a:rPr>
              <a:t> il tuo piano?</a:t>
            </a:r>
            <a:endParaRPr sz="2200">
              <a:solidFill>
                <a:srgbClr val="1166B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9522887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582DC419-8D79-45DD-B1DE-C9D29FDB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62719"/>
            <a:ext cx="15163800" cy="1338828"/>
          </a:xfrm>
        </p:spPr>
        <p:txBody>
          <a:bodyPr/>
          <a:lstStyle/>
          <a:p>
            <a:r>
              <a:rPr lang="it-IT" dirty="0">
                <a:solidFill>
                  <a:schemeClr val="accent1"/>
                </a:solidFill>
                <a:latin typeface="Roboto Condensed" panose="02000000000000000000"/>
              </a:rPr>
              <a:t>L’integrazione tra medicina generale e servizi pubblici di salute mentale</a:t>
            </a:r>
            <a:endParaRPr lang="en-US" dirty="0">
              <a:solidFill>
                <a:schemeClr val="accent1"/>
              </a:solidFill>
              <a:latin typeface="Roboto Condensed" panose="0200000000000000000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079A981-D93B-4944-8C22-DB30AD95D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400300"/>
            <a:ext cx="5237553" cy="4114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934F7BB-24DB-414E-B9EA-2576DCBD3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405" y="2910903"/>
            <a:ext cx="5159762" cy="497579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ADCA2E8-8CE0-4691-9BE9-7DB5CF761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0" y="2910903"/>
            <a:ext cx="4267200" cy="656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2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582DC419-8D79-45DD-B1DE-C9D29FDB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62719"/>
            <a:ext cx="11430000" cy="71558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Roboto Condensed" panose="02000000000000000000"/>
              </a:rPr>
              <a:t>Help-seeking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079A981-D93B-4944-8C22-DB30AD95D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66901"/>
            <a:ext cx="5334380" cy="4114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35CD16C-F51A-4BCD-BD93-976C8C483C98}"/>
              </a:ext>
            </a:extLst>
          </p:cNvPr>
          <p:cNvSpPr txBox="1"/>
          <p:nvPr/>
        </p:nvSpPr>
        <p:spPr>
          <a:xfrm>
            <a:off x="6324600" y="1872793"/>
            <a:ext cx="10210800" cy="326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879"/>
              </a:spcBef>
              <a:spcAft>
                <a:spcPts val="879"/>
              </a:spcAft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A total of 656 women answered the survey, of which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30.2%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 (n=198) presented scores above 9 points</a:t>
            </a:r>
          </a:p>
          <a:p>
            <a:pPr>
              <a:lnSpc>
                <a:spcPct val="150000"/>
              </a:lnSpc>
              <a:spcBef>
                <a:spcPts val="879"/>
              </a:spcBef>
              <a:spcAft>
                <a:spcPts val="879"/>
              </a:spcAft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Finally, although198 women screened positive for possible depressive disorders, only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13.6%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 (n=27) of them had sought help for their perinatal depressive symptoms. </a:t>
            </a:r>
          </a:p>
          <a:p>
            <a:pPr>
              <a:lnSpc>
                <a:spcPct val="150000"/>
              </a:lnSpc>
              <a:spcBef>
                <a:spcPts val="879"/>
              </a:spcBef>
              <a:spcAft>
                <a:spcPts val="879"/>
              </a:spcAft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Even when considering a conservative EPDS Cutoff (EPDS&gt;12), only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20.2%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 (n=22) sought professional help for their  perinatal depressive symptoms.</a:t>
            </a:r>
            <a:endParaRPr lang="it-IT" sz="20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557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582DC419-8D79-45DD-B1DE-C9D29FDB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62719"/>
            <a:ext cx="14859000" cy="715581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  <a:latin typeface="Roboto Condensed" panose="02000000000000000000"/>
              </a:rPr>
              <a:t>DTx</a:t>
            </a:r>
            <a:r>
              <a:rPr lang="en-US" dirty="0">
                <a:solidFill>
                  <a:schemeClr val="accent1"/>
                </a:solidFill>
                <a:latin typeface="Roboto Condensed" panose="0200000000000000000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Roboto Condensed" panose="02000000000000000000"/>
              </a:rPr>
              <a:t>nella</a:t>
            </a:r>
            <a:r>
              <a:rPr lang="en-US" dirty="0">
                <a:solidFill>
                  <a:schemeClr val="accent1"/>
                </a:solidFill>
                <a:latin typeface="Roboto Condensed" panose="02000000000000000000"/>
              </a:rPr>
              <a:t> salute </a:t>
            </a:r>
            <a:r>
              <a:rPr lang="en-US" dirty="0" err="1">
                <a:solidFill>
                  <a:schemeClr val="accent1"/>
                </a:solidFill>
                <a:latin typeface="Roboto Condensed" panose="02000000000000000000"/>
              </a:rPr>
              <a:t>mentale</a:t>
            </a:r>
            <a:endParaRPr lang="en-US" i="1" dirty="0">
              <a:solidFill>
                <a:schemeClr val="tx1"/>
              </a:solidFill>
              <a:latin typeface="Roboto Condensed" panose="02000000000000000000"/>
            </a:endParaRPr>
          </a:p>
        </p:txBody>
      </p:sp>
      <p:sp>
        <p:nvSpPr>
          <p:cNvPr id="10" name="Slide Number Placeholder 24"/>
          <p:cNvSpPr>
            <a:spLocks noGrp="1"/>
          </p:cNvSpPr>
          <p:nvPr>
            <p:ph type="sldNum" sz="quarter" idx="10"/>
          </p:nvPr>
        </p:nvSpPr>
        <p:spPr>
          <a:xfrm>
            <a:off x="16916400" y="9049507"/>
            <a:ext cx="1142994" cy="954107"/>
          </a:xfrm>
        </p:spPr>
        <p:txBody>
          <a:bodyPr/>
          <a:lstStyle/>
          <a:p>
            <a:pPr algn="l"/>
            <a:r>
              <a:rPr lang="en-US" dirty="0"/>
              <a:t>page</a:t>
            </a:r>
          </a:p>
          <a:p>
            <a:pPr algn="l"/>
            <a:r>
              <a:rPr lang="en-US" dirty="0"/>
              <a:t>0</a:t>
            </a:r>
            <a:fld id="{37D409AB-2201-4E18-8A34-C31753AD9B06}" type="slidenum">
              <a:rPr smtClean="0"/>
              <a:pPr algn="l"/>
              <a:t>5</a:t>
            </a:fld>
            <a:endParaRPr dirty="0"/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657BA9D5-181D-46C8-91DB-6284A4259A84}"/>
              </a:ext>
            </a:extLst>
          </p:cNvPr>
          <p:cNvSpPr/>
          <p:nvPr/>
        </p:nvSpPr>
        <p:spPr>
          <a:xfrm>
            <a:off x="1828800" y="2171700"/>
            <a:ext cx="9372600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>
                <a:solidFill>
                  <a:schemeClr val="accent1"/>
                </a:solidFill>
                <a:latin typeface="Roboto Condensed" panose="02000000000000000000"/>
              </a:rPr>
              <a:t>PROBLEMI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 err="1">
                <a:solidFill>
                  <a:schemeClr val="accent1"/>
                </a:solidFill>
                <a:latin typeface="Roboto Condensed" panose="02000000000000000000"/>
              </a:rPr>
              <a:t>Lato</a:t>
            </a:r>
            <a:r>
              <a:rPr lang="en-US" sz="2400" b="1" dirty="0">
                <a:solidFill>
                  <a:schemeClr val="accent1"/>
                </a:solidFill>
                <a:latin typeface="Roboto Condensed" panose="02000000000000000000"/>
              </a:rPr>
              <a:t> Sistema </a:t>
            </a:r>
            <a:r>
              <a:rPr lang="en-US" sz="2400" b="1" dirty="0" err="1">
                <a:solidFill>
                  <a:schemeClr val="accent1"/>
                </a:solidFill>
                <a:latin typeface="Roboto Condensed" panose="02000000000000000000"/>
              </a:rPr>
              <a:t>Sanitario</a:t>
            </a:r>
            <a:r>
              <a:rPr lang="en-US" sz="2400" b="1" dirty="0">
                <a:solidFill>
                  <a:schemeClr val="accent1"/>
                </a:solidFill>
                <a:latin typeface="Roboto Condensed" panose="02000000000000000000"/>
              </a:rPr>
              <a:t> (</a:t>
            </a:r>
            <a:r>
              <a:rPr lang="en-US" sz="2400" b="1" dirty="0" err="1">
                <a:solidFill>
                  <a:schemeClr val="accent1"/>
                </a:solidFill>
                <a:latin typeface="Roboto Condensed" panose="02000000000000000000"/>
              </a:rPr>
              <a:t>insostenibilità</a:t>
            </a:r>
            <a:r>
              <a:rPr lang="en-US" sz="2400" b="1" dirty="0">
                <a:solidFill>
                  <a:schemeClr val="accent1"/>
                </a:solidFill>
                <a:latin typeface="Roboto Condensed" panose="02000000000000000000"/>
              </a:rPr>
              <a:t>) 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tx2"/>
                </a:solidFill>
              </a:rPr>
              <a:t>Mancanza</a:t>
            </a:r>
            <a:r>
              <a:rPr lang="en-US" sz="2400" dirty="0">
                <a:solidFill>
                  <a:schemeClr val="tx2"/>
                </a:solidFill>
              </a:rPr>
              <a:t> di </a:t>
            </a:r>
            <a:r>
              <a:rPr lang="en-US" sz="2400" dirty="0" err="1">
                <a:solidFill>
                  <a:schemeClr val="tx2"/>
                </a:solidFill>
              </a:rPr>
              <a:t>personale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qualificato</a:t>
            </a:r>
            <a:r>
              <a:rPr lang="en-US" sz="2400" dirty="0">
                <a:solidFill>
                  <a:schemeClr val="tx2"/>
                </a:solidFill>
              </a:rPr>
              <a:t> per </a:t>
            </a:r>
          </a:p>
          <a:p>
            <a:pPr marL="1143000" lvl="1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tx2"/>
                </a:solidFill>
              </a:rPr>
              <a:t>Prevenzione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primaria</a:t>
            </a:r>
            <a:endParaRPr lang="en-US" sz="2400" dirty="0">
              <a:solidFill>
                <a:schemeClr val="tx2"/>
              </a:solidFill>
            </a:endParaRPr>
          </a:p>
          <a:p>
            <a:pPr marL="1143000" lvl="1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/>
                </a:solidFill>
              </a:rPr>
              <a:t>Screening &amp; </a:t>
            </a:r>
            <a:r>
              <a:rPr lang="en-US" sz="2400" dirty="0" err="1">
                <a:solidFill>
                  <a:schemeClr val="tx2"/>
                </a:solidFill>
              </a:rPr>
              <a:t>Diagnosi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</a:p>
          <a:p>
            <a:pPr marL="1143000" lvl="1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tx2"/>
                </a:solidFill>
              </a:rPr>
              <a:t>Trattamento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sz="2400" dirty="0">
              <a:solidFill>
                <a:schemeClr val="tx2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 err="1">
                <a:solidFill>
                  <a:schemeClr val="accent1"/>
                </a:solidFill>
                <a:latin typeface="Roboto Condensed" panose="02000000000000000000"/>
              </a:rPr>
              <a:t>Lato</a:t>
            </a:r>
            <a:r>
              <a:rPr lang="en-US" sz="2400" b="1" dirty="0">
                <a:solidFill>
                  <a:schemeClr val="accent1"/>
                </a:solidFill>
                <a:latin typeface="Roboto Condensed" panose="02000000000000000000"/>
              </a:rPr>
              <a:t> Cittadino (</a:t>
            </a:r>
            <a:r>
              <a:rPr lang="en-US" sz="2400" b="1" dirty="0" err="1">
                <a:solidFill>
                  <a:schemeClr val="accent1"/>
                </a:solidFill>
                <a:latin typeface="Roboto Condensed" panose="02000000000000000000"/>
              </a:rPr>
              <a:t>barriere</a:t>
            </a:r>
            <a:r>
              <a:rPr lang="en-US" sz="2400" b="1" dirty="0">
                <a:solidFill>
                  <a:schemeClr val="accent1"/>
                </a:solidFill>
                <a:latin typeface="Roboto Condensed" panose="02000000000000000000"/>
              </a:rPr>
              <a:t>)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tx2"/>
                </a:solidFill>
              </a:rPr>
              <a:t>Conoscenza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tx2"/>
                </a:solidFill>
              </a:rPr>
              <a:t>Attitudinali</a:t>
            </a:r>
            <a:r>
              <a:rPr lang="en-US" sz="2400" dirty="0">
                <a:solidFill>
                  <a:schemeClr val="tx2"/>
                </a:solidFill>
              </a:rPr>
              <a:t> (stigma, </a:t>
            </a:r>
            <a:r>
              <a:rPr lang="en-US" sz="2400" dirty="0" err="1">
                <a:solidFill>
                  <a:schemeClr val="tx2"/>
                </a:solidFill>
              </a:rPr>
              <a:t>cultura</a:t>
            </a:r>
            <a:r>
              <a:rPr lang="en-US" sz="2400" dirty="0">
                <a:solidFill>
                  <a:schemeClr val="tx2"/>
                </a:solidFill>
              </a:rPr>
              <a:t>, </a:t>
            </a:r>
            <a:r>
              <a:rPr lang="en-US" sz="2400" dirty="0" err="1">
                <a:solidFill>
                  <a:schemeClr val="tx2"/>
                </a:solidFill>
              </a:rPr>
              <a:t>ecc</a:t>
            </a:r>
            <a:r>
              <a:rPr lang="en-US" sz="2400" dirty="0">
                <a:solidFill>
                  <a:schemeClr val="tx2"/>
                </a:solidFill>
              </a:rPr>
              <a:t>) 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tx2"/>
                </a:solidFill>
              </a:rPr>
              <a:t>Pratiche</a:t>
            </a:r>
            <a:r>
              <a:rPr lang="en-US" sz="2400" dirty="0">
                <a:solidFill>
                  <a:schemeClr val="tx2"/>
                </a:solidFill>
              </a:rPr>
              <a:t> (</a:t>
            </a:r>
            <a:r>
              <a:rPr lang="en-US" sz="2400" dirty="0" err="1">
                <a:solidFill>
                  <a:schemeClr val="tx2"/>
                </a:solidFill>
              </a:rPr>
              <a:t>costo</a:t>
            </a:r>
            <a:r>
              <a:rPr lang="en-US" sz="2400" dirty="0">
                <a:solidFill>
                  <a:schemeClr val="tx2"/>
                </a:solidFill>
              </a:rPr>
              <a:t>, </a:t>
            </a:r>
            <a:r>
              <a:rPr lang="en-US" sz="2400" dirty="0" err="1">
                <a:solidFill>
                  <a:schemeClr val="tx2"/>
                </a:solidFill>
              </a:rPr>
              <a:t>lavoro</a:t>
            </a:r>
            <a:r>
              <a:rPr lang="en-US" sz="2400" dirty="0">
                <a:solidFill>
                  <a:schemeClr val="tx2"/>
                </a:solidFill>
              </a:rPr>
              <a:t>, </a:t>
            </a:r>
            <a:r>
              <a:rPr lang="en-US" sz="2400" dirty="0" err="1">
                <a:solidFill>
                  <a:schemeClr val="tx2"/>
                </a:solidFill>
              </a:rPr>
              <a:t>ecc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BD22DF-A6E3-486A-B979-B5FA620DE38C}"/>
              </a:ext>
            </a:extLst>
          </p:cNvPr>
          <p:cNvSpPr/>
          <p:nvPr/>
        </p:nvSpPr>
        <p:spPr>
          <a:xfrm>
            <a:off x="9677400" y="3802395"/>
            <a:ext cx="7239000" cy="26822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b="1" u="sng" dirty="0" err="1">
                <a:solidFill>
                  <a:schemeClr val="tx2"/>
                </a:solidFill>
                <a:latin typeface="+mj-lt"/>
              </a:rPr>
              <a:t>Terapie</a:t>
            </a:r>
            <a:r>
              <a:rPr lang="en-US" sz="2800" b="1" u="sng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800" b="1" u="sng" dirty="0" err="1">
                <a:solidFill>
                  <a:schemeClr val="tx2"/>
                </a:solidFill>
                <a:latin typeface="+mj-lt"/>
              </a:rPr>
              <a:t>Cognitivo</a:t>
            </a:r>
            <a:r>
              <a:rPr lang="en-US" sz="2800" b="1" u="sng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800" b="1" u="sng" dirty="0" err="1">
                <a:solidFill>
                  <a:schemeClr val="tx2"/>
                </a:solidFill>
                <a:latin typeface="+mj-lt"/>
              </a:rPr>
              <a:t>Comportamentali</a:t>
            </a:r>
            <a:r>
              <a:rPr lang="en-US" sz="2800" b="1" u="sng" dirty="0">
                <a:solidFill>
                  <a:schemeClr val="tx2"/>
                </a:solidFill>
                <a:latin typeface="+mj-lt"/>
              </a:rPr>
              <a:t>-CBT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AutoNum type="arabicParenR"/>
            </a:pPr>
            <a:r>
              <a:rPr lang="en-US" sz="2000" dirty="0" err="1">
                <a:solidFill>
                  <a:schemeClr val="tx2"/>
                </a:solidFill>
                <a:latin typeface="+mj-lt"/>
              </a:rPr>
              <a:t>Vari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+mj-lt"/>
              </a:rPr>
              <a:t>studi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 ne </a:t>
            </a:r>
            <a:r>
              <a:rPr lang="en-US" sz="2000" dirty="0" err="1">
                <a:solidFill>
                  <a:schemeClr val="tx2"/>
                </a:solidFill>
                <a:latin typeface="+mj-lt"/>
              </a:rPr>
              <a:t>hanno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+mj-lt"/>
              </a:rPr>
              <a:t>dimostrato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+mj-lt"/>
              </a:rPr>
              <a:t>l’efficacia</a:t>
            </a:r>
            <a:r>
              <a:rPr lang="en-US" sz="20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+mj-lt"/>
              </a:rPr>
              <a:t>clinica</a:t>
            </a:r>
            <a:endParaRPr lang="en-US" sz="2000" dirty="0">
              <a:solidFill>
                <a:schemeClr val="tx2"/>
              </a:solidFill>
              <a:latin typeface="+mj-lt"/>
            </a:endParaRP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AutoNum type="arabicParenR"/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Si </a:t>
            </a:r>
            <a:r>
              <a:rPr lang="en-US" sz="2000" dirty="0" err="1">
                <a:solidFill>
                  <a:schemeClr val="tx2"/>
                </a:solidFill>
                <a:latin typeface="+mj-lt"/>
              </a:rPr>
              <a:t>prestano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 bene per </a:t>
            </a:r>
            <a:r>
              <a:rPr lang="en-US" sz="2000" dirty="0" err="1">
                <a:solidFill>
                  <a:schemeClr val="tx2"/>
                </a:solidFill>
                <a:latin typeface="+mj-lt"/>
              </a:rPr>
              <a:t>essere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+mj-lt"/>
              </a:rPr>
              <a:t>erogate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 in </a:t>
            </a:r>
            <a:r>
              <a:rPr lang="en-US" sz="2000" b="1" dirty="0" err="1">
                <a:solidFill>
                  <a:schemeClr val="accent1"/>
                </a:solidFill>
                <a:latin typeface="+mj-lt"/>
              </a:rPr>
              <a:t>formato</a:t>
            </a:r>
            <a:r>
              <a:rPr lang="en-US" sz="20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+mj-lt"/>
              </a:rPr>
              <a:t>digitale</a:t>
            </a:r>
            <a:r>
              <a:rPr lang="en-US" sz="20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+mj-lt"/>
              </a:rPr>
              <a:t>perchè</a:t>
            </a:r>
            <a:r>
              <a:rPr lang="en-US" sz="20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+mj-lt"/>
              </a:rPr>
              <a:t>sono</a:t>
            </a:r>
            <a:r>
              <a:rPr lang="en-US" sz="20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+mj-lt"/>
              </a:rPr>
              <a:t>interventi</a:t>
            </a:r>
            <a:r>
              <a:rPr lang="en-US" sz="20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+mj-lt"/>
              </a:rPr>
              <a:t>strutturati</a:t>
            </a:r>
            <a:endParaRPr lang="en-US" sz="2000" b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577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582DC419-8D79-45DD-B1DE-C9D29FDB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62719"/>
            <a:ext cx="14859000" cy="71558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Roboto Condensed" panose="02000000000000000000"/>
              </a:rPr>
              <a:t>Come? A </a:t>
            </a:r>
            <a:r>
              <a:rPr lang="en-US" dirty="0" err="1">
                <a:solidFill>
                  <a:schemeClr val="accent1"/>
                </a:solidFill>
                <a:latin typeface="Roboto Condensed" panose="02000000000000000000"/>
              </a:rPr>
              <a:t>Supporto</a:t>
            </a:r>
            <a:r>
              <a:rPr lang="en-US" dirty="0">
                <a:solidFill>
                  <a:schemeClr val="accent1"/>
                </a:solidFill>
                <a:latin typeface="Roboto Condensed" panose="02000000000000000000"/>
              </a:rPr>
              <a:t> di un </a:t>
            </a:r>
            <a:r>
              <a:rPr lang="en-US" dirty="0" err="1">
                <a:solidFill>
                  <a:schemeClr val="accent1"/>
                </a:solidFill>
                <a:latin typeface="Roboto Condensed" panose="02000000000000000000"/>
              </a:rPr>
              <a:t>modello</a:t>
            </a:r>
            <a:r>
              <a:rPr lang="en-US" dirty="0">
                <a:solidFill>
                  <a:schemeClr val="accent1"/>
                </a:solidFill>
                <a:latin typeface="Roboto Condensed" panose="02000000000000000000"/>
              </a:rPr>
              <a:t> </a:t>
            </a:r>
            <a:r>
              <a:rPr lang="en-US" i="1" dirty="0">
                <a:solidFill>
                  <a:schemeClr val="accent1"/>
                </a:solidFill>
                <a:latin typeface="Roboto Condensed" panose="02000000000000000000"/>
              </a:rPr>
              <a:t>Stepped Care</a:t>
            </a:r>
            <a:endParaRPr lang="en-US" i="1" dirty="0">
              <a:solidFill>
                <a:schemeClr val="tx1"/>
              </a:solidFill>
              <a:latin typeface="Roboto Condensed" panose="02000000000000000000"/>
            </a:endParaRPr>
          </a:p>
        </p:txBody>
      </p:sp>
      <p:sp>
        <p:nvSpPr>
          <p:cNvPr id="10" name="Slide Number Placeholder 24"/>
          <p:cNvSpPr>
            <a:spLocks noGrp="1"/>
          </p:cNvSpPr>
          <p:nvPr>
            <p:ph type="sldNum" sz="quarter" idx="10"/>
          </p:nvPr>
        </p:nvSpPr>
        <p:spPr>
          <a:xfrm>
            <a:off x="16916400" y="9049507"/>
            <a:ext cx="1142994" cy="954107"/>
          </a:xfrm>
        </p:spPr>
        <p:txBody>
          <a:bodyPr/>
          <a:lstStyle/>
          <a:p>
            <a:pPr algn="l"/>
            <a:r>
              <a:rPr lang="en-US" dirty="0"/>
              <a:t>page</a:t>
            </a:r>
          </a:p>
          <a:p>
            <a:pPr algn="l"/>
            <a:r>
              <a:rPr lang="en-US" dirty="0"/>
              <a:t>0</a:t>
            </a:r>
            <a:fld id="{37D409AB-2201-4E18-8A34-C31753AD9B06}" type="slidenum">
              <a:rPr smtClean="0"/>
              <a:pPr algn="l"/>
              <a:t>6</a:t>
            </a:fld>
            <a:endParaRPr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8353CAFA-F4BC-4463-BEFE-5F7BCCEE7FC3}"/>
              </a:ext>
            </a:extLst>
          </p:cNvPr>
          <p:cNvGrpSpPr/>
          <p:nvPr/>
        </p:nvGrpSpPr>
        <p:grpSpPr>
          <a:xfrm>
            <a:off x="3429000" y="6057900"/>
            <a:ext cx="9420338" cy="4032373"/>
            <a:chOff x="446224" y="2309951"/>
            <a:chExt cx="8963138" cy="3596623"/>
          </a:xfrm>
        </p:grpSpPr>
        <p:pic>
          <p:nvPicPr>
            <p:cNvPr id="8" name="Google Shape;161;p10">
              <a:extLst>
                <a:ext uri="{FF2B5EF4-FFF2-40B4-BE49-F238E27FC236}">
                  <a16:creationId xmlns:a16="http://schemas.microsoft.com/office/drawing/2014/main" id="{7C1101C5-D5A1-4594-A63B-0EC0318DFD9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46224" y="2309951"/>
              <a:ext cx="5595257" cy="3596623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4" name="Parentesi graffa chiusa 13">
              <a:extLst>
                <a:ext uri="{FF2B5EF4-FFF2-40B4-BE49-F238E27FC236}">
                  <a16:creationId xmlns:a16="http://schemas.microsoft.com/office/drawing/2014/main" id="{61BF72A3-5416-45C6-877B-AFD5274EB8B6}"/>
                </a:ext>
              </a:extLst>
            </p:cNvPr>
            <p:cNvSpPr/>
            <p:nvPr/>
          </p:nvSpPr>
          <p:spPr>
            <a:xfrm>
              <a:off x="6395801" y="3833951"/>
              <a:ext cx="590550" cy="1791693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sz="4050"/>
            </a:p>
          </p:txBody>
        </p:sp>
        <p:sp>
          <p:nvSpPr>
            <p:cNvPr id="15" name="Parentesi graffa chiusa 14">
              <a:extLst>
                <a:ext uri="{FF2B5EF4-FFF2-40B4-BE49-F238E27FC236}">
                  <a16:creationId xmlns:a16="http://schemas.microsoft.com/office/drawing/2014/main" id="{4B25E65C-F1B0-4281-B96E-6F2A071BC95E}"/>
                </a:ext>
              </a:extLst>
            </p:cNvPr>
            <p:cNvSpPr/>
            <p:nvPr/>
          </p:nvSpPr>
          <p:spPr>
            <a:xfrm>
              <a:off x="6327358" y="2895681"/>
              <a:ext cx="590550" cy="1212582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sz="4050"/>
            </a:p>
          </p:txBody>
        </p:sp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88C9F43C-BBA5-4150-8033-5795FFF0A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33143" y="2890575"/>
              <a:ext cx="876219" cy="876219"/>
            </a:xfrm>
            <a:prstGeom prst="rect">
              <a:avLst/>
            </a:prstGeom>
          </p:spPr>
        </p:pic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id="{2F977D30-6DD4-459E-90A3-13B20DBEE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28298" y="2890575"/>
              <a:ext cx="1353880" cy="876219"/>
            </a:xfrm>
            <a:prstGeom prst="rect">
              <a:avLst/>
            </a:prstGeom>
          </p:spPr>
        </p:pic>
        <p:pic>
          <p:nvPicPr>
            <p:cNvPr id="18" name="Picture 24">
              <a:extLst>
                <a:ext uri="{FF2B5EF4-FFF2-40B4-BE49-F238E27FC236}">
                  <a16:creationId xmlns:a16="http://schemas.microsoft.com/office/drawing/2014/main" id="{9154DCA3-1439-460C-8E85-4BF7EC2BE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75537" y="4614944"/>
              <a:ext cx="1343898" cy="1010700"/>
            </a:xfrm>
            <a:prstGeom prst="rect">
              <a:avLst/>
            </a:prstGeom>
          </p:spPr>
        </p:pic>
        <p:pic>
          <p:nvPicPr>
            <p:cNvPr id="17" name="Picture 1">
              <a:extLst>
                <a:ext uri="{FF2B5EF4-FFF2-40B4-BE49-F238E27FC236}">
                  <a16:creationId xmlns:a16="http://schemas.microsoft.com/office/drawing/2014/main" id="{9247896F-964E-447E-9DEF-0F3D00C68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67617" y="4568628"/>
              <a:ext cx="903636" cy="1010700"/>
            </a:xfrm>
            <a:prstGeom prst="rect">
              <a:avLst/>
            </a:prstGeom>
          </p:spPr>
        </p:pic>
      </p:grpSp>
      <p:sp>
        <p:nvSpPr>
          <p:cNvPr id="21" name="Rectangle 4">
            <a:extLst>
              <a:ext uri="{FF2B5EF4-FFF2-40B4-BE49-F238E27FC236}">
                <a16:creationId xmlns:a16="http://schemas.microsoft.com/office/drawing/2014/main" id="{657BA9D5-181D-46C8-91DB-6284A4259A84}"/>
              </a:ext>
            </a:extLst>
          </p:cNvPr>
          <p:cNvSpPr/>
          <p:nvPr/>
        </p:nvSpPr>
        <p:spPr>
          <a:xfrm>
            <a:off x="6248400" y="1700693"/>
            <a:ext cx="10591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dirty="0">
                <a:solidFill>
                  <a:schemeClr val="tx2"/>
                </a:solidFill>
                <a:latin typeface="+mj-lt"/>
              </a:rPr>
              <a:t>Over time, digital options should become part of a menu offered to patients, guided by evidence and their interest (and resources).</a:t>
            </a:r>
          </a:p>
          <a:p>
            <a:pPr>
              <a:spcBef>
                <a:spcPts val="600"/>
              </a:spcBef>
            </a:pPr>
            <a:endParaRPr lang="en-US" sz="1200" dirty="0">
              <a:solidFill>
                <a:schemeClr val="tx2"/>
              </a:solidFill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chemeClr val="tx2"/>
                </a:solidFill>
                <a:latin typeface="+mj-lt"/>
              </a:rPr>
              <a:t>Indeed, digital options can be easily incorporated into a </a:t>
            </a:r>
            <a:r>
              <a:rPr lang="en-US" sz="1800" b="1" dirty="0">
                <a:solidFill>
                  <a:schemeClr val="accent1"/>
                </a:solidFill>
                <a:latin typeface="+mj-lt"/>
              </a:rPr>
              <a:t>stepped model of care</a:t>
            </a:r>
            <a:r>
              <a:rPr lang="en-US" sz="1800" dirty="0">
                <a:solidFill>
                  <a:schemeClr val="tx2"/>
                </a:solidFill>
                <a:latin typeface="+mj-lt"/>
              </a:rPr>
              <a:t>, particularly for those </a:t>
            </a:r>
            <a:r>
              <a:rPr lang="en-US" sz="1800" b="1" dirty="0">
                <a:solidFill>
                  <a:schemeClr val="accent1"/>
                </a:solidFill>
                <a:latin typeface="+mj-lt"/>
              </a:rPr>
              <a:t>with mild to moderate depression or anxiety disorders…</a:t>
            </a:r>
          </a:p>
          <a:p>
            <a:pPr>
              <a:spcBef>
                <a:spcPts val="600"/>
              </a:spcBef>
            </a:pPr>
            <a:endParaRPr lang="en-US" sz="1800" b="1" dirty="0">
              <a:solidFill>
                <a:schemeClr val="accent1"/>
              </a:solidFill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en-US" sz="1800" b="1" dirty="0">
                <a:solidFill>
                  <a:schemeClr val="accent1"/>
                </a:solidFill>
                <a:latin typeface="+mj-lt"/>
              </a:rPr>
              <a:t>...</a:t>
            </a:r>
            <a:r>
              <a:rPr lang="en-US" sz="1800" dirty="0">
                <a:solidFill>
                  <a:schemeClr val="tx2"/>
                </a:solidFill>
                <a:latin typeface="+mj-lt"/>
              </a:rPr>
              <a:t> who may start with </a:t>
            </a:r>
            <a:r>
              <a:rPr lang="en-US" sz="1800" b="1" dirty="0">
                <a:solidFill>
                  <a:schemeClr val="accent1"/>
                </a:solidFill>
                <a:latin typeface="+mj-lt"/>
              </a:rPr>
              <a:t>self-help modules or chatbots</a:t>
            </a:r>
            <a:r>
              <a:rPr lang="en-US" sz="1800" dirty="0">
                <a:solidFill>
                  <a:schemeClr val="tx2"/>
                </a:solidFill>
                <a:latin typeface="+mj-lt"/>
              </a:rPr>
              <a:t>; </a:t>
            </a:r>
          </a:p>
          <a:p>
            <a:pPr>
              <a:spcBef>
                <a:spcPts val="600"/>
              </a:spcBef>
            </a:pPr>
            <a:endParaRPr lang="en-US" sz="1200" dirty="0">
              <a:solidFill>
                <a:schemeClr val="tx2"/>
              </a:solidFill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chemeClr val="tx2"/>
                </a:solidFill>
                <a:latin typeface="+mj-lt"/>
              </a:rPr>
              <a:t>… those who do not improve may move to the </a:t>
            </a:r>
            <a:r>
              <a:rPr lang="en-US" sz="1800" b="1" dirty="0">
                <a:solidFill>
                  <a:schemeClr val="accent1"/>
                </a:solidFill>
                <a:latin typeface="+mj-lt"/>
              </a:rPr>
              <a:t>next “step” to seek therapist guided digital therapy</a:t>
            </a:r>
            <a:r>
              <a:rPr lang="en-US" sz="1800" dirty="0">
                <a:solidFill>
                  <a:schemeClr val="tx2"/>
                </a:solidFill>
                <a:latin typeface="+mj-lt"/>
              </a:rPr>
              <a:t>; </a:t>
            </a:r>
          </a:p>
          <a:p>
            <a:pPr>
              <a:spcBef>
                <a:spcPts val="600"/>
              </a:spcBef>
            </a:pPr>
            <a:endParaRPr lang="en-US" sz="1200" dirty="0">
              <a:solidFill>
                <a:schemeClr val="tx2"/>
              </a:solidFill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chemeClr val="tx2"/>
                </a:solidFill>
                <a:latin typeface="+mj-lt"/>
              </a:rPr>
              <a:t>… Non-responders would receive </a:t>
            </a:r>
            <a:r>
              <a:rPr lang="en-US" sz="1800" b="1" dirty="0">
                <a:solidFill>
                  <a:schemeClr val="accent1"/>
                </a:solidFill>
                <a:latin typeface="+mj-lt"/>
              </a:rPr>
              <a:t>face-to-face therapy.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2332AE09-7BC0-434A-BEBB-13F0DF1CA5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600" y="1972385"/>
            <a:ext cx="4042574" cy="3048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5763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582DC419-8D79-45DD-B1DE-C9D29FDB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62719"/>
            <a:ext cx="16002000" cy="71558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Roboto Condensed" panose="02000000000000000000"/>
              </a:rPr>
              <a:t>DTx </a:t>
            </a:r>
            <a:r>
              <a:rPr lang="en-US" dirty="0" err="1">
                <a:solidFill>
                  <a:schemeClr val="accent1"/>
                </a:solidFill>
                <a:latin typeface="Roboto Condensed" panose="02000000000000000000"/>
              </a:rPr>
              <a:t>nella</a:t>
            </a:r>
            <a:r>
              <a:rPr lang="en-US" dirty="0">
                <a:solidFill>
                  <a:schemeClr val="accent1"/>
                </a:solidFill>
                <a:latin typeface="Roboto Condensed" panose="0200000000000000000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Roboto Condensed" panose="02000000000000000000"/>
              </a:rPr>
              <a:t>prevenzione</a:t>
            </a:r>
            <a:r>
              <a:rPr lang="en-US" dirty="0">
                <a:solidFill>
                  <a:schemeClr val="accent1"/>
                </a:solidFill>
                <a:latin typeface="Roboto Condensed" panose="02000000000000000000"/>
              </a:rPr>
              <a:t> in </a:t>
            </a:r>
            <a:r>
              <a:rPr lang="en-US" dirty="0" err="1">
                <a:solidFill>
                  <a:schemeClr val="accent1"/>
                </a:solidFill>
                <a:latin typeface="Roboto Condensed" panose="02000000000000000000"/>
              </a:rPr>
              <a:t>gravidanza</a:t>
            </a:r>
            <a:r>
              <a:rPr lang="en-US" dirty="0">
                <a:solidFill>
                  <a:schemeClr val="accent1"/>
                </a:solidFill>
                <a:latin typeface="Roboto Condensed" panose="02000000000000000000"/>
              </a:rPr>
              <a:t> </a:t>
            </a:r>
            <a:endParaRPr lang="en-US" i="1" dirty="0">
              <a:solidFill>
                <a:schemeClr val="tx1"/>
              </a:solidFill>
              <a:latin typeface="Roboto Condensed" panose="02000000000000000000"/>
            </a:endParaRPr>
          </a:p>
        </p:txBody>
      </p:sp>
      <p:sp>
        <p:nvSpPr>
          <p:cNvPr id="10" name="Slide Number Placeholder 24"/>
          <p:cNvSpPr>
            <a:spLocks noGrp="1"/>
          </p:cNvSpPr>
          <p:nvPr>
            <p:ph type="sldNum" sz="quarter" idx="10"/>
          </p:nvPr>
        </p:nvSpPr>
        <p:spPr>
          <a:xfrm>
            <a:off x="16916400" y="9049507"/>
            <a:ext cx="1142994" cy="954107"/>
          </a:xfrm>
        </p:spPr>
        <p:txBody>
          <a:bodyPr/>
          <a:lstStyle/>
          <a:p>
            <a:pPr algn="l"/>
            <a:r>
              <a:rPr lang="en-US" dirty="0"/>
              <a:t>page</a:t>
            </a:r>
          </a:p>
          <a:p>
            <a:pPr algn="l"/>
            <a:r>
              <a:rPr lang="en-US" dirty="0"/>
              <a:t>0</a:t>
            </a:r>
            <a:fld id="{37D409AB-2201-4E18-8A34-C31753AD9B06}" type="slidenum">
              <a:rPr smtClean="0"/>
              <a:pPr algn="l"/>
              <a:t>7</a:t>
            </a:fld>
            <a:endParaRPr dirty="0"/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657BA9D5-181D-46C8-91DB-6284A4259A84}"/>
              </a:ext>
            </a:extLst>
          </p:cNvPr>
          <p:cNvSpPr/>
          <p:nvPr/>
        </p:nvSpPr>
        <p:spPr>
          <a:xfrm>
            <a:off x="1066800" y="2563305"/>
            <a:ext cx="8259453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b="1" dirty="0" err="1">
                <a:solidFill>
                  <a:schemeClr val="accent1"/>
                </a:solidFill>
                <a:latin typeface="Roboto Condensed" panose="02000000000000000000"/>
              </a:rPr>
              <a:t>Interventi</a:t>
            </a:r>
            <a:endParaRPr lang="en-US" sz="3200" b="1" dirty="0">
              <a:solidFill>
                <a:schemeClr val="accent1"/>
              </a:solidFill>
              <a:latin typeface="Roboto Condensed" panose="02000000000000000000"/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600" dirty="0" err="1">
                <a:solidFill>
                  <a:schemeClr val="tx2"/>
                </a:solidFill>
                <a:latin typeface="+mj-lt"/>
              </a:rPr>
              <a:t>Promozione</a:t>
            </a:r>
            <a:r>
              <a:rPr lang="en-US" sz="2600" dirty="0">
                <a:solidFill>
                  <a:schemeClr val="tx2"/>
                </a:solidFill>
                <a:latin typeface="+mj-lt"/>
              </a:rPr>
              <a:t> del </a:t>
            </a:r>
            <a:r>
              <a:rPr lang="en-US" sz="2600" dirty="0" err="1">
                <a:solidFill>
                  <a:schemeClr val="tx2"/>
                </a:solidFill>
                <a:latin typeface="+mj-lt"/>
              </a:rPr>
              <a:t>benessere</a:t>
            </a:r>
            <a:r>
              <a:rPr lang="en-US" sz="26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+mj-lt"/>
              </a:rPr>
              <a:t>mentale</a:t>
            </a:r>
            <a:r>
              <a:rPr lang="en-US" sz="2600" dirty="0">
                <a:solidFill>
                  <a:schemeClr val="tx2"/>
                </a:solidFill>
                <a:latin typeface="+mj-lt"/>
              </a:rPr>
              <a:t> per </a:t>
            </a:r>
            <a:r>
              <a:rPr lang="en-US" sz="2600" dirty="0" err="1">
                <a:solidFill>
                  <a:schemeClr val="tx2"/>
                </a:solidFill>
                <a:latin typeface="+mj-lt"/>
              </a:rPr>
              <a:t>tutte</a:t>
            </a:r>
            <a:r>
              <a:rPr lang="en-US" sz="2600" dirty="0">
                <a:solidFill>
                  <a:schemeClr val="tx2"/>
                </a:solidFill>
                <a:latin typeface="+mj-lt"/>
              </a:rPr>
              <a:t> le </a:t>
            </a:r>
            <a:r>
              <a:rPr lang="en-US" sz="2600" dirty="0" err="1">
                <a:solidFill>
                  <a:schemeClr val="tx2"/>
                </a:solidFill>
                <a:latin typeface="+mj-lt"/>
              </a:rPr>
              <a:t>donne</a:t>
            </a:r>
            <a:r>
              <a:rPr lang="en-US" sz="2600" dirty="0">
                <a:solidFill>
                  <a:schemeClr val="tx2"/>
                </a:solidFill>
                <a:latin typeface="+mj-lt"/>
              </a:rPr>
              <a:t> in </a:t>
            </a:r>
            <a:r>
              <a:rPr lang="en-US" sz="2600" dirty="0" err="1">
                <a:solidFill>
                  <a:schemeClr val="tx2"/>
                </a:solidFill>
                <a:latin typeface="+mj-lt"/>
              </a:rPr>
              <a:t>gravidanza</a:t>
            </a:r>
            <a:r>
              <a:rPr lang="en-US" sz="2600" dirty="0">
                <a:solidFill>
                  <a:schemeClr val="tx2"/>
                </a:solidFill>
                <a:latin typeface="+mj-lt"/>
              </a:rPr>
              <a:t> (</a:t>
            </a:r>
            <a:r>
              <a:rPr lang="en-US" sz="2600" b="1" dirty="0">
                <a:solidFill>
                  <a:schemeClr val="tx2"/>
                </a:solidFill>
                <a:latin typeface="+mj-lt"/>
              </a:rPr>
              <a:t>universal prevention</a:t>
            </a:r>
            <a:r>
              <a:rPr lang="en-US" sz="2600" dirty="0">
                <a:solidFill>
                  <a:schemeClr val="tx2"/>
                </a:solidFill>
                <a:latin typeface="+mj-lt"/>
              </a:rPr>
              <a:t>)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600" dirty="0" err="1">
                <a:solidFill>
                  <a:schemeClr val="tx2"/>
                </a:solidFill>
                <a:latin typeface="+mj-lt"/>
              </a:rPr>
              <a:t>Favorire</a:t>
            </a:r>
            <a:r>
              <a:rPr lang="en-US" sz="2600" dirty="0">
                <a:solidFill>
                  <a:schemeClr val="tx2"/>
                </a:solidFill>
                <a:latin typeface="+mj-lt"/>
              </a:rPr>
              <a:t> la </a:t>
            </a:r>
            <a:r>
              <a:rPr lang="en-US" sz="2600" b="1" dirty="0" err="1">
                <a:solidFill>
                  <a:schemeClr val="tx2"/>
                </a:solidFill>
                <a:latin typeface="+mj-lt"/>
              </a:rPr>
              <a:t>richiesta</a:t>
            </a:r>
            <a:r>
              <a:rPr lang="en-US" sz="2600" b="1" dirty="0">
                <a:solidFill>
                  <a:schemeClr val="tx2"/>
                </a:solidFill>
                <a:latin typeface="+mj-lt"/>
              </a:rPr>
              <a:t> di </a:t>
            </a:r>
            <a:r>
              <a:rPr lang="en-US" sz="2600" b="1" dirty="0" err="1">
                <a:solidFill>
                  <a:schemeClr val="tx2"/>
                </a:solidFill>
                <a:latin typeface="+mj-lt"/>
              </a:rPr>
              <a:t>aiuto</a:t>
            </a:r>
            <a:endParaRPr lang="en-US" sz="2600" b="1" dirty="0">
              <a:solidFill>
                <a:schemeClr val="tx2"/>
              </a:solidFill>
              <a:latin typeface="+mj-lt"/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chemeClr val="tx2"/>
                </a:solidFill>
              </a:rPr>
              <a:t>Screening </a:t>
            </a:r>
            <a:r>
              <a:rPr lang="en-US" sz="2600" dirty="0">
                <a:solidFill>
                  <a:schemeClr val="tx2"/>
                </a:solidFill>
              </a:rPr>
              <a:t>(feedback, </a:t>
            </a:r>
            <a:r>
              <a:rPr lang="en-US" sz="2600" dirty="0" err="1">
                <a:solidFill>
                  <a:schemeClr val="tx2"/>
                </a:solidFill>
              </a:rPr>
              <a:t>ecc</a:t>
            </a:r>
            <a:r>
              <a:rPr lang="en-US" sz="2600" dirty="0">
                <a:solidFill>
                  <a:schemeClr val="tx2"/>
                </a:solidFill>
              </a:rPr>
              <a:t>)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600" dirty="0" err="1">
                <a:solidFill>
                  <a:schemeClr val="tx2"/>
                </a:solidFill>
                <a:latin typeface="+mj-lt"/>
              </a:rPr>
              <a:t>Prevenzione</a:t>
            </a:r>
            <a:r>
              <a:rPr lang="en-US" sz="2600" dirty="0">
                <a:solidFill>
                  <a:schemeClr val="tx2"/>
                </a:solidFill>
                <a:latin typeface="+mj-lt"/>
              </a:rPr>
              <a:t>  per le </a:t>
            </a:r>
            <a:r>
              <a:rPr lang="en-US" sz="2600" dirty="0" err="1">
                <a:solidFill>
                  <a:schemeClr val="tx2"/>
                </a:solidFill>
                <a:latin typeface="+mj-lt"/>
              </a:rPr>
              <a:t>donne</a:t>
            </a:r>
            <a:r>
              <a:rPr lang="en-US" sz="2600" dirty="0">
                <a:solidFill>
                  <a:schemeClr val="tx2"/>
                </a:solidFill>
                <a:latin typeface="+mj-lt"/>
              </a:rPr>
              <a:t> a </a:t>
            </a:r>
            <a:r>
              <a:rPr lang="en-US" sz="2600" dirty="0" err="1">
                <a:solidFill>
                  <a:schemeClr val="tx2"/>
                </a:solidFill>
                <a:latin typeface="+mj-lt"/>
              </a:rPr>
              <a:t>rischio</a:t>
            </a:r>
            <a:r>
              <a:rPr lang="en-US" sz="2600" dirty="0">
                <a:solidFill>
                  <a:schemeClr val="tx2"/>
                </a:solidFill>
                <a:latin typeface="+mj-lt"/>
              </a:rPr>
              <a:t> basso/</a:t>
            </a:r>
            <a:r>
              <a:rPr lang="en-US" sz="2600" dirty="0" err="1">
                <a:solidFill>
                  <a:schemeClr val="tx2"/>
                </a:solidFill>
                <a:latin typeface="+mj-lt"/>
              </a:rPr>
              <a:t>intermedio</a:t>
            </a:r>
            <a:r>
              <a:rPr lang="en-US" sz="2600" dirty="0">
                <a:solidFill>
                  <a:schemeClr val="tx2"/>
                </a:solidFill>
                <a:latin typeface="+mj-lt"/>
              </a:rPr>
              <a:t> (</a:t>
            </a:r>
            <a:r>
              <a:rPr lang="en-US" sz="2600" b="1" dirty="0">
                <a:solidFill>
                  <a:schemeClr val="tx2"/>
                </a:solidFill>
                <a:latin typeface="+mj-lt"/>
              </a:rPr>
              <a:t>selective/indicated prevention</a:t>
            </a:r>
            <a:r>
              <a:rPr lang="en-US" sz="2600" dirty="0">
                <a:solidFill>
                  <a:schemeClr val="tx2"/>
                </a:solidFill>
                <a:latin typeface="+mj-lt"/>
              </a:rPr>
              <a:t>)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600" dirty="0" err="1">
                <a:solidFill>
                  <a:schemeClr val="tx2"/>
                </a:solidFill>
              </a:rPr>
              <a:t>Trattamento</a:t>
            </a:r>
            <a:r>
              <a:rPr lang="en-US" sz="2600" dirty="0">
                <a:solidFill>
                  <a:schemeClr val="tx2"/>
                </a:solidFill>
              </a:rPr>
              <a:t> per </a:t>
            </a:r>
            <a:r>
              <a:rPr lang="en-US" sz="2600" b="1" dirty="0" err="1">
                <a:solidFill>
                  <a:schemeClr val="tx2"/>
                </a:solidFill>
              </a:rPr>
              <a:t>depressione</a:t>
            </a:r>
            <a:r>
              <a:rPr lang="en-US" sz="2600" b="1" dirty="0">
                <a:solidFill>
                  <a:schemeClr val="tx2"/>
                </a:solidFill>
              </a:rPr>
              <a:t> </a:t>
            </a:r>
            <a:r>
              <a:rPr lang="en-US" sz="2600" b="1" dirty="0" err="1">
                <a:solidFill>
                  <a:schemeClr val="tx2"/>
                </a:solidFill>
              </a:rPr>
              <a:t>lieve</a:t>
            </a:r>
            <a:r>
              <a:rPr lang="en-US" sz="2600" b="1" dirty="0">
                <a:solidFill>
                  <a:schemeClr val="tx2"/>
                </a:solidFill>
              </a:rPr>
              <a:t>/</a:t>
            </a:r>
            <a:r>
              <a:rPr lang="en-US" sz="2600" b="1" dirty="0" err="1">
                <a:solidFill>
                  <a:schemeClr val="tx2"/>
                </a:solidFill>
              </a:rPr>
              <a:t>moderata</a:t>
            </a:r>
            <a:r>
              <a:rPr lang="en-US" sz="26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C2AB653-3802-409B-8E35-AECCDB2A9D0D}"/>
              </a:ext>
            </a:extLst>
          </p:cNvPr>
          <p:cNvSpPr/>
          <p:nvPr/>
        </p:nvSpPr>
        <p:spPr>
          <a:xfrm>
            <a:off x="9982200" y="2552700"/>
            <a:ext cx="61722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b="1" dirty="0" err="1">
                <a:solidFill>
                  <a:schemeClr val="accent1"/>
                </a:solidFill>
                <a:latin typeface="Roboto Condensed" panose="02000000000000000000"/>
              </a:rPr>
              <a:t>Domande</a:t>
            </a:r>
            <a:r>
              <a:rPr lang="en-US" sz="3200" b="1" dirty="0">
                <a:solidFill>
                  <a:schemeClr val="accent1"/>
                </a:solidFill>
                <a:latin typeface="Roboto Condensed" panose="02000000000000000000"/>
              </a:rPr>
              <a:t> di </a:t>
            </a:r>
            <a:r>
              <a:rPr lang="en-US" sz="3200" b="1" dirty="0" err="1">
                <a:solidFill>
                  <a:schemeClr val="accent1"/>
                </a:solidFill>
                <a:latin typeface="Roboto Condensed" panose="02000000000000000000"/>
              </a:rPr>
              <a:t>ricerca</a:t>
            </a:r>
            <a:endParaRPr lang="en-US" sz="3200" b="1" dirty="0">
              <a:solidFill>
                <a:schemeClr val="accent1"/>
              </a:solidFill>
              <a:latin typeface="Roboto Condensed" panose="02000000000000000000"/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tx2"/>
                </a:solidFill>
                <a:latin typeface="+mj-lt"/>
              </a:rPr>
              <a:t>Quale </a:t>
            </a:r>
            <a:r>
              <a:rPr lang="en-US" sz="2600" dirty="0" err="1">
                <a:solidFill>
                  <a:schemeClr val="tx2"/>
                </a:solidFill>
                <a:latin typeface="+mj-lt"/>
              </a:rPr>
              <a:t>efficacia</a:t>
            </a:r>
            <a:r>
              <a:rPr lang="en-US" sz="26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+mj-lt"/>
              </a:rPr>
              <a:t>clinica</a:t>
            </a:r>
            <a:endParaRPr lang="en-US" sz="2600" dirty="0">
              <a:solidFill>
                <a:schemeClr val="tx2"/>
              </a:solidFill>
              <a:latin typeface="+mj-lt"/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tx2"/>
                </a:solidFill>
                <a:latin typeface="+mj-lt"/>
              </a:rPr>
              <a:t>Quale </a:t>
            </a:r>
            <a:r>
              <a:rPr lang="en-US" sz="2600" dirty="0" err="1">
                <a:solidFill>
                  <a:schemeClr val="tx2"/>
                </a:solidFill>
                <a:latin typeface="+mj-lt"/>
              </a:rPr>
              <a:t>accettabilità</a:t>
            </a:r>
            <a:r>
              <a:rPr lang="en-US" sz="2600" dirty="0">
                <a:solidFill>
                  <a:schemeClr val="tx2"/>
                </a:solidFill>
                <a:latin typeface="+mj-lt"/>
              </a:rPr>
              <a:t>/</a:t>
            </a:r>
            <a:r>
              <a:rPr lang="en-US" sz="2600" dirty="0" err="1">
                <a:solidFill>
                  <a:schemeClr val="tx2"/>
                </a:solidFill>
                <a:latin typeface="+mj-lt"/>
              </a:rPr>
              <a:t>gradimento</a:t>
            </a:r>
            <a:endParaRPr lang="en-US" sz="2600" dirty="0">
              <a:solidFill>
                <a:schemeClr val="tx2"/>
              </a:solidFill>
              <a:latin typeface="+mj-lt"/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tx2"/>
                </a:solidFill>
                <a:latin typeface="+mj-lt"/>
              </a:rPr>
              <a:t>Quale </a:t>
            </a:r>
            <a:r>
              <a:rPr lang="en-US" sz="2600" dirty="0" err="1">
                <a:solidFill>
                  <a:schemeClr val="tx2"/>
                </a:solidFill>
                <a:latin typeface="+mj-lt"/>
              </a:rPr>
              <a:t>sostenibilità</a:t>
            </a:r>
            <a:endParaRPr lang="en-US" sz="2600" dirty="0">
              <a:solidFill>
                <a:schemeClr val="tx2"/>
              </a:solidFill>
              <a:latin typeface="+mj-lt"/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tx2"/>
                </a:solidFill>
                <a:latin typeface="+mj-lt"/>
              </a:rPr>
              <a:t>Quale </a:t>
            </a:r>
            <a:r>
              <a:rPr lang="en-US" sz="2600" dirty="0" err="1">
                <a:solidFill>
                  <a:schemeClr val="tx2"/>
                </a:solidFill>
                <a:latin typeface="+mj-lt"/>
              </a:rPr>
              <a:t>modello</a:t>
            </a:r>
            <a:r>
              <a:rPr lang="en-US" sz="26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+mj-lt"/>
              </a:rPr>
              <a:t>organizzativo</a:t>
            </a:r>
            <a:endParaRPr lang="en-US" sz="2600" dirty="0">
              <a:solidFill>
                <a:schemeClr val="tx2"/>
              </a:solidFill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tx2"/>
                </a:solidFill>
              </a:rPr>
              <a:t>Quale </a:t>
            </a:r>
            <a:r>
              <a:rPr lang="en-US" sz="2600" dirty="0" err="1">
                <a:solidFill>
                  <a:schemeClr val="tx2"/>
                </a:solidFill>
              </a:rPr>
              <a:t>esportabilità</a:t>
            </a:r>
            <a:endParaRPr lang="en-US" sz="2600" dirty="0">
              <a:solidFill>
                <a:schemeClr val="tx2"/>
              </a:solidFill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tx2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82185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4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</p:spPr>
        <p:txBody>
          <a:bodyPr/>
          <a:lstStyle/>
          <a:p>
            <a:pPr algn="l"/>
            <a:r>
              <a:rPr lang="en-US" dirty="0"/>
              <a:t>page</a:t>
            </a:r>
          </a:p>
          <a:p>
            <a:pPr algn="l"/>
            <a:r>
              <a:rPr lang="en-US" dirty="0"/>
              <a:t>0</a:t>
            </a:r>
            <a:fld id="{37D409AB-2201-4E18-8A34-C31753AD9B06}" type="slidenum">
              <a:rPr smtClean="0"/>
              <a:pPr algn="l"/>
              <a:t>8</a:t>
            </a:fld>
            <a:endParaRPr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54EDA3DB-DA7A-487A-AD24-8239C57DC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62719"/>
            <a:ext cx="13335000" cy="1338828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  <a:latin typeface="Roboto Condensed" panose="02000000000000000000"/>
              </a:rPr>
              <a:t>Interventi</a:t>
            </a:r>
            <a:r>
              <a:rPr lang="en-US" dirty="0">
                <a:solidFill>
                  <a:schemeClr val="accent1"/>
                </a:solidFill>
                <a:latin typeface="Roboto Condensed" panose="0200000000000000000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Roboto Condensed" panose="02000000000000000000"/>
              </a:rPr>
              <a:t>iCBT</a:t>
            </a:r>
            <a:r>
              <a:rPr lang="en-US" dirty="0">
                <a:solidFill>
                  <a:schemeClr val="accent1"/>
                </a:solidFill>
                <a:latin typeface="Roboto Condensed" panose="02000000000000000000"/>
              </a:rPr>
              <a:t> per la </a:t>
            </a:r>
            <a:r>
              <a:rPr lang="en-US" dirty="0" err="1">
                <a:solidFill>
                  <a:schemeClr val="accent1"/>
                </a:solidFill>
                <a:latin typeface="Roboto Condensed" panose="02000000000000000000"/>
              </a:rPr>
              <a:t>depressione</a:t>
            </a:r>
            <a:r>
              <a:rPr lang="en-US" dirty="0">
                <a:solidFill>
                  <a:schemeClr val="accent1"/>
                </a:solidFill>
                <a:latin typeface="Roboto Condensed" panose="0200000000000000000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Roboto Condensed" panose="02000000000000000000"/>
              </a:rPr>
              <a:t>perinatale</a:t>
            </a:r>
            <a:r>
              <a:rPr lang="en-US" dirty="0">
                <a:solidFill>
                  <a:schemeClr val="accent1"/>
                </a:solidFill>
                <a:latin typeface="Roboto Condensed" panose="02000000000000000000"/>
              </a:rPr>
              <a:t>  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C66B30C-805C-46D0-BCC0-3B84F796D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866900"/>
            <a:ext cx="5029200" cy="430663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D2A6E94-D059-4617-8D58-DB63F8DEA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6438900"/>
            <a:ext cx="3664213" cy="2819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E57F35D-8ECE-429A-92ED-EBBD2A4D2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9200" y="2552700"/>
            <a:ext cx="5181600" cy="597186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4585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582DC419-8D79-45DD-B1DE-C9D29FDB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5392400" cy="71558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Cosa </a:t>
            </a:r>
            <a:r>
              <a:rPr lang="en-US" dirty="0" err="1">
                <a:solidFill>
                  <a:schemeClr val="accent1"/>
                </a:solidFill>
              </a:rPr>
              <a:t>stiamo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facendo</a:t>
            </a:r>
            <a:r>
              <a:rPr lang="en-US" dirty="0">
                <a:solidFill>
                  <a:schemeClr val="accent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24"/>
          <p:cNvSpPr>
            <a:spLocks noGrp="1"/>
          </p:cNvSpPr>
          <p:nvPr>
            <p:ph type="sldNum" sz="quarter" idx="10"/>
          </p:nvPr>
        </p:nvSpPr>
        <p:spPr>
          <a:xfrm>
            <a:off x="16916400" y="10132993"/>
            <a:ext cx="1142994" cy="954107"/>
          </a:xfrm>
        </p:spPr>
        <p:txBody>
          <a:bodyPr/>
          <a:lstStyle/>
          <a:p>
            <a:pPr algn="l"/>
            <a:r>
              <a:rPr lang="en-US" dirty="0"/>
              <a:t>page</a:t>
            </a:r>
          </a:p>
          <a:p>
            <a:pPr algn="l"/>
            <a:r>
              <a:rPr lang="en-US" dirty="0"/>
              <a:t>0</a:t>
            </a:r>
            <a:fld id="{37D409AB-2201-4E18-8A34-C31753AD9B06}" type="slidenum">
              <a:rPr smtClean="0"/>
              <a:pPr algn="l"/>
              <a:t>9</a:t>
            </a:fld>
            <a:endParaRPr dirty="0"/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0DC3AA59-D5DB-4D56-B334-815588D6382B}"/>
              </a:ext>
            </a:extLst>
          </p:cNvPr>
          <p:cNvGrpSpPr/>
          <p:nvPr/>
        </p:nvGrpSpPr>
        <p:grpSpPr>
          <a:xfrm>
            <a:off x="804220" y="5913532"/>
            <a:ext cx="7880896" cy="2273379"/>
            <a:chOff x="1876098" y="2317390"/>
            <a:chExt cx="4658010" cy="2273379"/>
          </a:xfrm>
        </p:grpSpPr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902B9205-9FAF-4B7A-B9BC-361AA58DDDE4}"/>
                </a:ext>
              </a:extLst>
            </p:cNvPr>
            <p:cNvSpPr txBox="1"/>
            <p:nvPr/>
          </p:nvSpPr>
          <p:spPr>
            <a:xfrm>
              <a:off x="1876098" y="2317390"/>
              <a:ext cx="3927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accent1"/>
                  </a:solidFill>
                  <a:latin typeface="+mj-lt"/>
                </a:rPr>
                <a:t>Casi</a:t>
              </a:r>
              <a:r>
                <a:rPr lang="en-US" sz="2800" b="1" dirty="0">
                  <a:solidFill>
                    <a:schemeClr val="accent1"/>
                  </a:solidFill>
                  <a:latin typeface="+mj-lt"/>
                </a:rPr>
                <a:t> di studio </a:t>
              </a:r>
              <a:endParaRPr lang="uk-UA" sz="2800" b="1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7" name="TextBox 27">
              <a:extLst>
                <a:ext uri="{FF2B5EF4-FFF2-40B4-BE49-F238E27FC236}">
                  <a16:creationId xmlns:a16="http://schemas.microsoft.com/office/drawing/2014/main" id="{9BEEEFC5-40EA-45B2-8898-2FE03B287CDC}"/>
                </a:ext>
              </a:extLst>
            </p:cNvPr>
            <p:cNvSpPr txBox="1"/>
            <p:nvPr/>
          </p:nvSpPr>
          <p:spPr>
            <a:xfrm>
              <a:off x="1876098" y="2959553"/>
              <a:ext cx="465801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Bef>
                  <a:spcPts val="1200"/>
                </a:spcBef>
                <a:spcAft>
                  <a:spcPts val="1200"/>
                </a:spcAft>
                <a:buFont typeface="Wingdings" panose="05000000000000000000" pitchFamily="2" charset="2"/>
                <a:buChar char="Ø"/>
              </a:pPr>
              <a:r>
                <a:rPr lang="it-IT" sz="2000" dirty="0">
                  <a:solidFill>
                    <a:srgbClr val="5B5B65"/>
                  </a:solidFill>
                </a:rPr>
                <a:t>Gestione del benessere mentale nelle donne in Gravidanza </a:t>
              </a:r>
              <a:r>
                <a:rPr lang="it-IT" sz="2000" dirty="0">
                  <a:solidFill>
                    <a:schemeClr val="tx2"/>
                  </a:solidFill>
                </a:rPr>
                <a:t> </a:t>
              </a:r>
              <a:endParaRPr lang="uk-UA" sz="2000" dirty="0">
                <a:solidFill>
                  <a:schemeClr val="tx2"/>
                </a:solidFill>
              </a:endParaRPr>
            </a:p>
            <a:p>
              <a:pPr marL="342900" indent="-342900">
                <a:spcBef>
                  <a:spcPts val="1200"/>
                </a:spcBef>
                <a:spcAft>
                  <a:spcPts val="1200"/>
                </a:spcAft>
                <a:buFont typeface="Wingdings" panose="05000000000000000000" pitchFamily="2" charset="2"/>
                <a:buChar char="Ø"/>
              </a:pPr>
              <a:r>
                <a:rPr lang="it-IT" sz="2000" dirty="0">
                  <a:solidFill>
                    <a:srgbClr val="5B5B65"/>
                  </a:solidFill>
                </a:rPr>
                <a:t>Gestione del benessere mentale in pazienti con </a:t>
              </a:r>
              <a:r>
                <a:rPr lang="it-IT" sz="2000" dirty="0" err="1">
                  <a:solidFill>
                    <a:srgbClr val="5B5B65"/>
                  </a:solidFill>
                </a:rPr>
                <a:t>Breast</a:t>
              </a:r>
              <a:r>
                <a:rPr lang="it-IT" sz="2000" dirty="0">
                  <a:solidFill>
                    <a:srgbClr val="5B5B65"/>
                  </a:solidFill>
                </a:rPr>
                <a:t> Cancer</a:t>
              </a:r>
            </a:p>
            <a:p>
              <a:pPr marL="342900" indent="-342900">
                <a:spcBef>
                  <a:spcPts val="1200"/>
                </a:spcBef>
                <a:spcAft>
                  <a:spcPts val="1200"/>
                </a:spcAft>
                <a:buFont typeface="Wingdings" panose="05000000000000000000" pitchFamily="2" charset="2"/>
                <a:buChar char="Ø"/>
              </a:pPr>
              <a:r>
                <a:rPr lang="it-IT" sz="2000" dirty="0">
                  <a:solidFill>
                    <a:srgbClr val="5B5B65"/>
                  </a:solidFill>
                </a:rPr>
                <a:t>Altri setting (es. favorire benessere mentale nei luoghi di lavoro)</a:t>
              </a:r>
              <a:endParaRPr lang="it-IT" sz="2000" dirty="0">
                <a:solidFill>
                  <a:schemeClr val="tx2"/>
                </a:solidFill>
              </a:endParaRPr>
            </a:p>
          </p:txBody>
        </p:sp>
      </p:grpSp>
      <p:sp>
        <p:nvSpPr>
          <p:cNvPr id="14" name="TextBox 27">
            <a:extLst>
              <a:ext uri="{FF2B5EF4-FFF2-40B4-BE49-F238E27FC236}">
                <a16:creationId xmlns:a16="http://schemas.microsoft.com/office/drawing/2014/main" id="{20126BD3-A63B-4666-8153-7BE11D28C755}"/>
              </a:ext>
            </a:extLst>
          </p:cNvPr>
          <p:cNvSpPr txBox="1"/>
          <p:nvPr/>
        </p:nvSpPr>
        <p:spPr>
          <a:xfrm>
            <a:off x="914400" y="2687697"/>
            <a:ext cx="7660536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5B5B65"/>
                </a:solidFill>
              </a:rPr>
              <a:t>Progettazione</a:t>
            </a:r>
            <a:r>
              <a:rPr lang="en-US" sz="2800" dirty="0">
                <a:solidFill>
                  <a:srgbClr val="5B5B65"/>
                </a:solidFill>
              </a:rPr>
              <a:t> e </a:t>
            </a:r>
            <a:r>
              <a:rPr lang="en-US" sz="2800" dirty="0" err="1">
                <a:solidFill>
                  <a:srgbClr val="5B5B65"/>
                </a:solidFill>
              </a:rPr>
              <a:t>validazione</a:t>
            </a:r>
            <a:r>
              <a:rPr lang="en-US" sz="2800" dirty="0">
                <a:solidFill>
                  <a:srgbClr val="5B5B65"/>
                </a:solidFill>
              </a:rPr>
              <a:t> di una </a:t>
            </a:r>
            <a:r>
              <a:rPr lang="en-US" sz="2800" dirty="0" err="1">
                <a:solidFill>
                  <a:srgbClr val="5B5B65"/>
                </a:solidFill>
              </a:rPr>
              <a:t>DTx</a:t>
            </a:r>
            <a:r>
              <a:rPr lang="en-US" sz="2800" dirty="0">
                <a:solidFill>
                  <a:srgbClr val="5B5B65"/>
                </a:solidFill>
              </a:rPr>
              <a:t> </a:t>
            </a:r>
            <a:r>
              <a:rPr lang="en-US" sz="2800" dirty="0" err="1">
                <a:solidFill>
                  <a:srgbClr val="5B5B65"/>
                </a:solidFill>
              </a:rPr>
              <a:t>basata</a:t>
            </a:r>
            <a:r>
              <a:rPr lang="en-US" sz="2800" dirty="0">
                <a:solidFill>
                  <a:srgbClr val="5B5B65"/>
                </a:solidFill>
              </a:rPr>
              <a:t> </a:t>
            </a:r>
            <a:r>
              <a:rPr lang="en-US" sz="2800" dirty="0" err="1">
                <a:solidFill>
                  <a:srgbClr val="5B5B65"/>
                </a:solidFill>
              </a:rPr>
              <a:t>su</a:t>
            </a:r>
            <a:r>
              <a:rPr lang="en-US" sz="2800" dirty="0">
                <a:solidFill>
                  <a:srgbClr val="5B5B65"/>
                </a:solidFill>
              </a:rPr>
              <a:t> </a:t>
            </a:r>
            <a:r>
              <a:rPr lang="en-US" sz="2800" dirty="0" err="1">
                <a:solidFill>
                  <a:srgbClr val="5B5B65"/>
                </a:solidFill>
              </a:rPr>
              <a:t>terapia</a:t>
            </a:r>
            <a:r>
              <a:rPr lang="en-US" sz="2800" dirty="0">
                <a:solidFill>
                  <a:srgbClr val="5B5B65"/>
                </a:solidFill>
              </a:rPr>
              <a:t> </a:t>
            </a:r>
            <a:r>
              <a:rPr lang="en-US" sz="2800" dirty="0" err="1">
                <a:solidFill>
                  <a:srgbClr val="5B5B65"/>
                </a:solidFill>
              </a:rPr>
              <a:t>cognitivo</a:t>
            </a:r>
            <a:r>
              <a:rPr lang="en-US" sz="2800" dirty="0">
                <a:solidFill>
                  <a:srgbClr val="5B5B65"/>
                </a:solidFill>
              </a:rPr>
              <a:t> </a:t>
            </a:r>
            <a:r>
              <a:rPr lang="en-US" sz="2800" dirty="0" err="1">
                <a:solidFill>
                  <a:srgbClr val="5B5B65"/>
                </a:solidFill>
              </a:rPr>
              <a:t>comportamentale</a:t>
            </a:r>
            <a:r>
              <a:rPr lang="en-US" sz="2800" dirty="0">
                <a:solidFill>
                  <a:srgbClr val="5B5B65"/>
                </a:solidFill>
              </a:rPr>
              <a:t> (CBT) 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5B5B65"/>
                </a:solidFill>
              </a:rPr>
              <a:t>per la </a:t>
            </a:r>
            <a:r>
              <a:rPr lang="en-US" sz="2800" dirty="0" err="1">
                <a:solidFill>
                  <a:srgbClr val="5B5B65"/>
                </a:solidFill>
              </a:rPr>
              <a:t>gestione</a:t>
            </a:r>
            <a:r>
              <a:rPr lang="en-US" sz="2800" dirty="0">
                <a:solidFill>
                  <a:srgbClr val="5B5B65"/>
                </a:solidFill>
              </a:rPr>
              <a:t> </a:t>
            </a:r>
            <a:r>
              <a:rPr lang="en-US" sz="2800" dirty="0" err="1">
                <a:solidFill>
                  <a:srgbClr val="5B5B65"/>
                </a:solidFill>
              </a:rPr>
              <a:t>dello</a:t>
            </a:r>
            <a:r>
              <a:rPr lang="en-US" sz="2800" dirty="0">
                <a:solidFill>
                  <a:srgbClr val="5B5B65"/>
                </a:solidFill>
              </a:rPr>
              <a:t> stress</a:t>
            </a:r>
            <a:endParaRPr lang="uk-UA" sz="2800" dirty="0">
              <a:solidFill>
                <a:srgbClr val="5B5B65"/>
              </a:solidFill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9E746551-3D59-4C3B-AC13-75DBB3E91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2229" y="6362700"/>
            <a:ext cx="3150671" cy="2971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DF95FCB-E18E-400E-9707-5A7BC98EA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3400" y="6829871"/>
            <a:ext cx="3098532" cy="34844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13E7D2B7-E2D4-40CD-A94D-8918594C4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2037577"/>
            <a:ext cx="7660536" cy="432512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0243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GENARAL LAYOUTS">
  <a:themeElements>
    <a:clrScheme name="Personalizzato 15">
      <a:dk1>
        <a:srgbClr val="0A091B"/>
      </a:dk1>
      <a:lt1>
        <a:srgbClr val="FFFFFF"/>
      </a:lt1>
      <a:dk2>
        <a:srgbClr val="858591"/>
      </a:dk2>
      <a:lt2>
        <a:srgbClr val="FFFFFF"/>
      </a:lt2>
      <a:accent1>
        <a:srgbClr val="1166B3"/>
      </a:accent1>
      <a:accent2>
        <a:srgbClr val="C0C0C8"/>
      </a:accent2>
      <a:accent3>
        <a:srgbClr val="1166B3"/>
      </a:accent3>
      <a:accent4>
        <a:srgbClr val="1166B3"/>
      </a:accent4>
      <a:accent5>
        <a:srgbClr val="1166B3"/>
      </a:accent5>
      <a:accent6>
        <a:srgbClr val="00B0F0"/>
      </a:accent6>
      <a:hlink>
        <a:srgbClr val="0084B4"/>
      </a:hlink>
      <a:folHlink>
        <a:srgbClr val="5CD3FF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AM SLIDES">
  <a:themeElements>
    <a:clrScheme name="Personalizzato 15">
      <a:dk1>
        <a:srgbClr val="0A091B"/>
      </a:dk1>
      <a:lt1>
        <a:srgbClr val="FFFFFF"/>
      </a:lt1>
      <a:dk2>
        <a:srgbClr val="858591"/>
      </a:dk2>
      <a:lt2>
        <a:srgbClr val="FFFFFF"/>
      </a:lt2>
      <a:accent1>
        <a:srgbClr val="1166B3"/>
      </a:accent1>
      <a:accent2>
        <a:srgbClr val="C0C0C8"/>
      </a:accent2>
      <a:accent3>
        <a:srgbClr val="1166B3"/>
      </a:accent3>
      <a:accent4>
        <a:srgbClr val="1166B3"/>
      </a:accent4>
      <a:accent5>
        <a:srgbClr val="1166B3"/>
      </a:accent5>
      <a:accent6>
        <a:srgbClr val="00B0F0"/>
      </a:accent6>
      <a:hlink>
        <a:srgbClr val="0084B4"/>
      </a:hlink>
      <a:folHlink>
        <a:srgbClr val="5CD3FF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 WITH IMAGES">
  <a:themeElements>
    <a:clrScheme name="Personalizzato 15">
      <a:dk1>
        <a:srgbClr val="0A091B"/>
      </a:dk1>
      <a:lt1>
        <a:srgbClr val="FFFFFF"/>
      </a:lt1>
      <a:dk2>
        <a:srgbClr val="858591"/>
      </a:dk2>
      <a:lt2>
        <a:srgbClr val="FFFFFF"/>
      </a:lt2>
      <a:accent1>
        <a:srgbClr val="1166B3"/>
      </a:accent1>
      <a:accent2>
        <a:srgbClr val="C0C0C8"/>
      </a:accent2>
      <a:accent3>
        <a:srgbClr val="1166B3"/>
      </a:accent3>
      <a:accent4>
        <a:srgbClr val="1166B3"/>
      </a:accent4>
      <a:accent5>
        <a:srgbClr val="1166B3"/>
      </a:accent5>
      <a:accent6>
        <a:srgbClr val="00B0F0"/>
      </a:accent6>
      <a:hlink>
        <a:srgbClr val="0084B4"/>
      </a:hlink>
      <a:folHlink>
        <a:srgbClr val="5CD3FF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ORTFOLIO">
  <a:themeElements>
    <a:clrScheme name="Personalizzato 15">
      <a:dk1>
        <a:srgbClr val="0A091B"/>
      </a:dk1>
      <a:lt1>
        <a:srgbClr val="FFFFFF"/>
      </a:lt1>
      <a:dk2>
        <a:srgbClr val="858591"/>
      </a:dk2>
      <a:lt2>
        <a:srgbClr val="FFFFFF"/>
      </a:lt2>
      <a:accent1>
        <a:srgbClr val="1166B3"/>
      </a:accent1>
      <a:accent2>
        <a:srgbClr val="C0C0C8"/>
      </a:accent2>
      <a:accent3>
        <a:srgbClr val="1166B3"/>
      </a:accent3>
      <a:accent4>
        <a:srgbClr val="1166B3"/>
      </a:accent4>
      <a:accent5>
        <a:srgbClr val="1166B3"/>
      </a:accent5>
      <a:accent6>
        <a:srgbClr val="00B0F0"/>
      </a:accent6>
      <a:hlink>
        <a:srgbClr val="0084B4"/>
      </a:hlink>
      <a:folHlink>
        <a:srgbClr val="5CD3FF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11429</TotalTime>
  <Words>1483</Words>
  <Application>Microsoft Office PowerPoint</Application>
  <PresentationFormat>Personalizzato</PresentationFormat>
  <Paragraphs>303</Paragraphs>
  <Slides>31</Slides>
  <Notes>31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31</vt:i4>
      </vt:variant>
    </vt:vector>
  </HeadingPairs>
  <TitlesOfParts>
    <vt:vector size="41" baseType="lpstr">
      <vt:lpstr>Arial</vt:lpstr>
      <vt:lpstr>Calibri</vt:lpstr>
      <vt:lpstr>Montserrat</vt:lpstr>
      <vt:lpstr>Roboto</vt:lpstr>
      <vt:lpstr>Roboto Condensed</vt:lpstr>
      <vt:lpstr>Wingdings</vt:lpstr>
      <vt:lpstr>GENARAL LAYOUTS</vt:lpstr>
      <vt:lpstr>TEAM SLIDES</vt:lpstr>
      <vt:lpstr>SLIDES WITH IMAGES</vt:lpstr>
      <vt:lpstr>PORTFOLIO</vt:lpstr>
      <vt:lpstr>Perchè le DTx nella salute mentale</vt:lpstr>
      <vt:lpstr>PRIMI 1000 GIORNI DI VITA</vt:lpstr>
      <vt:lpstr>Prevalenza salute mentale perinatale </vt:lpstr>
      <vt:lpstr>Help-seeking</vt:lpstr>
      <vt:lpstr>DTx nella salute mentale</vt:lpstr>
      <vt:lpstr>Come? A Supporto di un modello Stepped Care</vt:lpstr>
      <vt:lpstr>DTx nella prevenzione in gravidanza </vt:lpstr>
      <vt:lpstr>Interventi iCBT per la depressione perinatale  </vt:lpstr>
      <vt:lpstr>Cosa stiamo facendo?</vt:lpstr>
      <vt:lpstr>Presentazione standard di PowerPoint</vt:lpstr>
      <vt:lpstr>Contesto</vt:lpstr>
      <vt:lpstr>Progettualità</vt:lpstr>
      <vt:lpstr>Cornice teorica</vt:lpstr>
      <vt:lpstr>Cornice teorica</vt:lpstr>
      <vt:lpstr>Presentazione standard di PowerPoint</vt:lpstr>
      <vt:lpstr>Presentazione standard di PowerPoint</vt:lpstr>
      <vt:lpstr>Intervento</vt:lpstr>
      <vt:lpstr>Intervento</vt:lpstr>
      <vt:lpstr>Intervento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L’integrazione tra medicina generale e servizi pubblici di salute mentale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Fondazione Bruno Kessler</dc:creator>
  <cp:lastModifiedBy>Silvia Rizzi</cp:lastModifiedBy>
  <cp:revision>1709</cp:revision>
  <cp:lastPrinted>2023-05-24T08:24:04Z</cp:lastPrinted>
  <dcterms:created xsi:type="dcterms:W3CDTF">2015-01-20T11:47:48Z</dcterms:created>
  <dcterms:modified xsi:type="dcterms:W3CDTF">2023-05-24T08:32:28Z</dcterms:modified>
</cp:coreProperties>
</file>